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45" r:id="rId4"/>
    <p:sldId id="365" r:id="rId5"/>
    <p:sldId id="329" r:id="rId6"/>
    <p:sldId id="332" r:id="rId7"/>
    <p:sldId id="375" r:id="rId8"/>
    <p:sldId id="376" r:id="rId9"/>
    <p:sldId id="377" r:id="rId10"/>
    <p:sldId id="378" r:id="rId11"/>
    <p:sldId id="363" r:id="rId12"/>
    <p:sldId id="362" r:id="rId13"/>
    <p:sldId id="366" r:id="rId14"/>
    <p:sldId id="373" r:id="rId15"/>
    <p:sldId id="379" r:id="rId16"/>
    <p:sldId id="380" r:id="rId17"/>
    <p:sldId id="364" r:id="rId18"/>
    <p:sldId id="382" r:id="rId19"/>
    <p:sldId id="383" r:id="rId20"/>
    <p:sldId id="384" r:id="rId21"/>
    <p:sldId id="386" r:id="rId22"/>
    <p:sldId id="381" r:id="rId23"/>
    <p:sldId id="393" r:id="rId24"/>
    <p:sldId id="394" r:id="rId25"/>
    <p:sldId id="385" r:id="rId26"/>
    <p:sldId id="389" r:id="rId27"/>
    <p:sldId id="388" r:id="rId28"/>
    <p:sldId id="390" r:id="rId29"/>
    <p:sldId id="397" r:id="rId30"/>
    <p:sldId id="392" r:id="rId31"/>
    <p:sldId id="395" r:id="rId32"/>
    <p:sldId id="396" r:id="rId33"/>
    <p:sldId id="398" r:id="rId34"/>
    <p:sldId id="399" r:id="rId35"/>
    <p:sldId id="400" r:id="rId36"/>
    <p:sldId id="401" r:id="rId37"/>
    <p:sldId id="402" r:id="rId38"/>
    <p:sldId id="367" r:id="rId39"/>
    <p:sldId id="369" r:id="rId40"/>
    <p:sldId id="387" r:id="rId41"/>
    <p:sldId id="368" r:id="rId42"/>
    <p:sldId id="374" r:id="rId43"/>
    <p:sldId id="370" r:id="rId44"/>
    <p:sldId id="372" r:id="rId45"/>
    <p:sldId id="371" r:id="rId46"/>
    <p:sldId id="404" r:id="rId47"/>
    <p:sldId id="409" r:id="rId48"/>
    <p:sldId id="410" r:id="rId49"/>
    <p:sldId id="408" r:id="rId50"/>
    <p:sldId id="407" r:id="rId51"/>
    <p:sldId id="406" r:id="rId52"/>
    <p:sldId id="405" r:id="rId53"/>
    <p:sldId id="333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85A"/>
    <a:srgbClr val="CFE7F8"/>
    <a:srgbClr val="44BBEC"/>
    <a:srgbClr val="BDDEF5"/>
    <a:srgbClr val="D7E9F9"/>
    <a:srgbClr val="E9F3FC"/>
    <a:srgbClr val="153947"/>
    <a:srgbClr val="23627B"/>
    <a:srgbClr val="2A7796"/>
    <a:srgbClr val="318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05" autoAdjust="0"/>
    <p:restoredTop sz="73450" autoAdjust="0"/>
  </p:normalViewPr>
  <p:slideViewPr>
    <p:cSldViewPr snapToGrid="0" snapToObjects="1" showGuides="1">
      <p:cViewPr>
        <p:scale>
          <a:sx n="80" d="100"/>
          <a:sy n="80" d="100"/>
        </p:scale>
        <p:origin x="-2096" y="-312"/>
      </p:cViewPr>
      <p:guideLst>
        <p:guide orient="horz" pos="431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E9BAC-B64D-4688-8E1C-48F0B8C441F4}" type="doc">
      <dgm:prSet loTypeId="urn:microsoft.com/office/officeart/2005/8/layout/venn1" loCatId="relationship" qsTypeId="urn:microsoft.com/office/officeart/2005/8/quickstyle/3d9" qsCatId="3D" csTypeId="urn:microsoft.com/office/officeart/2005/8/colors/colorful2" csCatId="colorful" phldr="1"/>
      <dgm:spPr/>
    </dgm:pt>
    <dgm:pt modelId="{4B3D49D8-9954-4F9E-9356-600A1E2D3FD0}">
      <dgm:prSet phldrT="[Text]" custT="1"/>
      <dgm:spPr/>
      <dgm:t>
        <a:bodyPr/>
        <a:lstStyle/>
        <a:p>
          <a:r>
            <a:rPr lang="en-US" sz="3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Transparency</a:t>
          </a:r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EE087C75-BA46-427F-BF88-81D89DE6273D}" type="parTrans" cxnId="{9885104A-9C85-4951-A969-F240E369D73C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1E5D94FC-DDC0-4627-A3A1-D3EEB8DFEA3A}" type="sibTrans" cxnId="{9885104A-9C85-4951-A969-F240E369D73C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9839DDFD-5688-4EE5-BAAE-275CC96FCFA2}">
      <dgm:prSet phldrT="[Text]" custT="1"/>
      <dgm:spPr/>
      <dgm:t>
        <a:bodyPr/>
        <a:lstStyle/>
        <a:p>
          <a:r>
            <a:rPr lang="en-US" sz="3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Inspection</a:t>
          </a:r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7CFDC904-168E-4BB3-B693-405852160E81}" type="parTrans" cxnId="{BED1D68A-C5AF-46EF-89ED-BCCE2271D45E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66BB5924-CFAA-4140-9159-3F1D4D8CB0DF}" type="sibTrans" cxnId="{BED1D68A-C5AF-46EF-89ED-BCCE2271D45E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F142A4E1-B895-41B9-8E48-3CAEE736A3AB}">
      <dgm:prSet phldrT="[Text]" custT="1"/>
      <dgm:spPr/>
      <dgm:t>
        <a:bodyPr/>
        <a:lstStyle/>
        <a:p>
          <a:r>
            <a:rPr lang="en-US" sz="3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Adaptation</a:t>
          </a:r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C96CC761-FE09-4DDB-B3CF-0F2AAB9E11A8}" type="parTrans" cxnId="{AACDB0E0-396D-49F5-A8EC-3B5EC7A72F34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D403C16B-6D0E-4DB5-AEC5-EB5480AE52EA}" type="sibTrans" cxnId="{AACDB0E0-396D-49F5-A8EC-3B5EC7A72F34}">
      <dgm:prSet/>
      <dgm:spPr/>
      <dgm:t>
        <a:bodyPr/>
        <a:lstStyle/>
        <a:p>
          <a:endParaRPr lang="en-US" sz="3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gm:t>
    </dgm:pt>
    <dgm:pt modelId="{6B3E323A-D552-41FC-9ADD-32D613317AF2}" type="pres">
      <dgm:prSet presAssocID="{1E0E9BAC-B64D-4688-8E1C-48F0B8C441F4}" presName="compositeShape" presStyleCnt="0">
        <dgm:presLayoutVars>
          <dgm:chMax val="7"/>
          <dgm:dir/>
          <dgm:resizeHandles val="exact"/>
        </dgm:presLayoutVars>
      </dgm:prSet>
      <dgm:spPr/>
    </dgm:pt>
    <dgm:pt modelId="{04D611F9-F2DB-458A-B9CD-955720197B60}" type="pres">
      <dgm:prSet presAssocID="{4B3D49D8-9954-4F9E-9356-600A1E2D3FD0}" presName="circ1" presStyleLbl="vennNode1" presStyleIdx="0" presStyleCnt="3"/>
      <dgm:spPr/>
      <dgm:t>
        <a:bodyPr/>
        <a:lstStyle/>
        <a:p>
          <a:endParaRPr lang="en-US"/>
        </a:p>
      </dgm:t>
    </dgm:pt>
    <dgm:pt modelId="{99127915-259A-40A3-A2EF-A472990F55E5}" type="pres">
      <dgm:prSet presAssocID="{4B3D49D8-9954-4F9E-9356-600A1E2D3FD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CB6C9-A1AD-4272-B19C-F36410122A67}" type="pres">
      <dgm:prSet presAssocID="{9839DDFD-5688-4EE5-BAAE-275CC96FCFA2}" presName="circ2" presStyleLbl="vennNode1" presStyleIdx="1" presStyleCnt="3"/>
      <dgm:spPr/>
      <dgm:t>
        <a:bodyPr/>
        <a:lstStyle/>
        <a:p>
          <a:endParaRPr lang="en-US"/>
        </a:p>
      </dgm:t>
    </dgm:pt>
    <dgm:pt modelId="{605A1E41-F249-42DC-89E3-7560C8F32943}" type="pres">
      <dgm:prSet presAssocID="{9839DDFD-5688-4EE5-BAAE-275CC96FCF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328AF-999D-4A8B-8581-FBD3092876C1}" type="pres">
      <dgm:prSet presAssocID="{F142A4E1-B895-41B9-8E48-3CAEE736A3AB}" presName="circ3" presStyleLbl="vennNode1" presStyleIdx="2" presStyleCnt="3"/>
      <dgm:spPr/>
      <dgm:t>
        <a:bodyPr/>
        <a:lstStyle/>
        <a:p>
          <a:endParaRPr lang="en-US"/>
        </a:p>
      </dgm:t>
    </dgm:pt>
    <dgm:pt modelId="{EBBD9C2D-317A-483B-A5CD-9C4C2DB80400}" type="pres">
      <dgm:prSet presAssocID="{F142A4E1-B895-41B9-8E48-3CAEE736A3A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85104A-9C85-4951-A969-F240E369D73C}" srcId="{1E0E9BAC-B64D-4688-8E1C-48F0B8C441F4}" destId="{4B3D49D8-9954-4F9E-9356-600A1E2D3FD0}" srcOrd="0" destOrd="0" parTransId="{EE087C75-BA46-427F-BF88-81D89DE6273D}" sibTransId="{1E5D94FC-DDC0-4627-A3A1-D3EEB8DFEA3A}"/>
    <dgm:cxn modelId="{D7D43981-EBEA-46C3-9B28-919891A78A49}" type="presOf" srcId="{9839DDFD-5688-4EE5-BAAE-275CC96FCFA2}" destId="{311CB6C9-A1AD-4272-B19C-F36410122A67}" srcOrd="0" destOrd="0" presId="urn:microsoft.com/office/officeart/2005/8/layout/venn1"/>
    <dgm:cxn modelId="{52EBA80C-4BD7-40FE-934F-EDE8143BE850}" type="presOf" srcId="{F142A4E1-B895-41B9-8E48-3CAEE736A3AB}" destId="{24B328AF-999D-4A8B-8581-FBD3092876C1}" srcOrd="0" destOrd="0" presId="urn:microsoft.com/office/officeart/2005/8/layout/venn1"/>
    <dgm:cxn modelId="{378A81ED-D1F3-4F1E-A520-49610950FAC6}" type="presOf" srcId="{4B3D49D8-9954-4F9E-9356-600A1E2D3FD0}" destId="{04D611F9-F2DB-458A-B9CD-955720197B60}" srcOrd="0" destOrd="0" presId="urn:microsoft.com/office/officeart/2005/8/layout/venn1"/>
    <dgm:cxn modelId="{5DDC5688-D70D-4BAD-AFE8-C525AA6AABCE}" type="presOf" srcId="{9839DDFD-5688-4EE5-BAAE-275CC96FCFA2}" destId="{605A1E41-F249-42DC-89E3-7560C8F32943}" srcOrd="1" destOrd="0" presId="urn:microsoft.com/office/officeart/2005/8/layout/venn1"/>
    <dgm:cxn modelId="{BED1D68A-C5AF-46EF-89ED-BCCE2271D45E}" srcId="{1E0E9BAC-B64D-4688-8E1C-48F0B8C441F4}" destId="{9839DDFD-5688-4EE5-BAAE-275CC96FCFA2}" srcOrd="1" destOrd="0" parTransId="{7CFDC904-168E-4BB3-B693-405852160E81}" sibTransId="{66BB5924-CFAA-4140-9159-3F1D4D8CB0DF}"/>
    <dgm:cxn modelId="{AACDB0E0-396D-49F5-A8EC-3B5EC7A72F34}" srcId="{1E0E9BAC-B64D-4688-8E1C-48F0B8C441F4}" destId="{F142A4E1-B895-41B9-8E48-3CAEE736A3AB}" srcOrd="2" destOrd="0" parTransId="{C96CC761-FE09-4DDB-B3CF-0F2AAB9E11A8}" sibTransId="{D403C16B-6D0E-4DB5-AEC5-EB5480AE52EA}"/>
    <dgm:cxn modelId="{B90F81F4-21E0-4D6C-9420-62ED6731808A}" type="presOf" srcId="{F142A4E1-B895-41B9-8E48-3CAEE736A3AB}" destId="{EBBD9C2D-317A-483B-A5CD-9C4C2DB80400}" srcOrd="1" destOrd="0" presId="urn:microsoft.com/office/officeart/2005/8/layout/venn1"/>
    <dgm:cxn modelId="{C79036D1-E02C-452F-9466-5E355D803F9F}" type="presOf" srcId="{1E0E9BAC-B64D-4688-8E1C-48F0B8C441F4}" destId="{6B3E323A-D552-41FC-9ADD-32D613317AF2}" srcOrd="0" destOrd="0" presId="urn:microsoft.com/office/officeart/2005/8/layout/venn1"/>
    <dgm:cxn modelId="{95846A36-98F4-463D-B353-A8CE9AA6F955}" type="presOf" srcId="{4B3D49D8-9954-4F9E-9356-600A1E2D3FD0}" destId="{99127915-259A-40A3-A2EF-A472990F55E5}" srcOrd="1" destOrd="0" presId="urn:microsoft.com/office/officeart/2005/8/layout/venn1"/>
    <dgm:cxn modelId="{8A43AAED-1DAC-45C0-B6B3-A2DA5FB8C861}" type="presParOf" srcId="{6B3E323A-D552-41FC-9ADD-32D613317AF2}" destId="{04D611F9-F2DB-458A-B9CD-955720197B60}" srcOrd="0" destOrd="0" presId="urn:microsoft.com/office/officeart/2005/8/layout/venn1"/>
    <dgm:cxn modelId="{5C33B6A9-10D2-4880-B1C2-3F1E687567D2}" type="presParOf" srcId="{6B3E323A-D552-41FC-9ADD-32D613317AF2}" destId="{99127915-259A-40A3-A2EF-A472990F55E5}" srcOrd="1" destOrd="0" presId="urn:microsoft.com/office/officeart/2005/8/layout/venn1"/>
    <dgm:cxn modelId="{E1A8C9A5-B3FB-46EE-ACCE-88E805A9CDF6}" type="presParOf" srcId="{6B3E323A-D552-41FC-9ADD-32D613317AF2}" destId="{311CB6C9-A1AD-4272-B19C-F36410122A67}" srcOrd="2" destOrd="0" presId="urn:microsoft.com/office/officeart/2005/8/layout/venn1"/>
    <dgm:cxn modelId="{AC37BA3C-0E23-478C-AA67-56DB640CAC39}" type="presParOf" srcId="{6B3E323A-D552-41FC-9ADD-32D613317AF2}" destId="{605A1E41-F249-42DC-89E3-7560C8F32943}" srcOrd="3" destOrd="0" presId="urn:microsoft.com/office/officeart/2005/8/layout/venn1"/>
    <dgm:cxn modelId="{A0E10A79-1789-4E56-883D-7B2A2981C12D}" type="presParOf" srcId="{6B3E323A-D552-41FC-9ADD-32D613317AF2}" destId="{24B328AF-999D-4A8B-8581-FBD3092876C1}" srcOrd="4" destOrd="0" presId="urn:microsoft.com/office/officeart/2005/8/layout/venn1"/>
    <dgm:cxn modelId="{5A9C5131-15DA-4069-A3B4-069E0A9D9BDE}" type="presParOf" srcId="{6B3E323A-D552-41FC-9ADD-32D613317AF2}" destId="{EBBD9C2D-317A-483B-A5CD-9C4C2DB804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5A7EF2-B4E7-40A0-B6B5-3F48B568C7C0}" type="doc">
      <dgm:prSet loTypeId="urn:microsoft.com/office/officeart/2005/8/layout/bList2#1" loCatId="list" qsTypeId="urn:microsoft.com/office/officeart/2005/8/quickstyle/simple1" qsCatId="simple" csTypeId="urn:microsoft.com/office/officeart/2005/8/colors/colorful2" csCatId="colorful" phldr="1"/>
      <dgm:spPr/>
    </dgm:pt>
    <dgm:pt modelId="{C3551658-3B28-47A3-8221-960764EFFAFB}">
      <dgm:prSet phldrT="[Text]"/>
      <dgm:spPr/>
      <dgm:t>
        <a:bodyPr/>
        <a:lstStyle/>
        <a:p>
          <a:r>
            <a:rPr lang="vi-VN" smtClean="0">
              <a:latin typeface="Calibri" pitchFamily="34" charset="0"/>
            </a:rPr>
            <a:t>Roles</a:t>
          </a:r>
          <a:endParaRPr lang="en-US">
            <a:latin typeface="Calibri" pitchFamily="34" charset="0"/>
          </a:endParaRPr>
        </a:p>
      </dgm:t>
    </dgm:pt>
    <dgm:pt modelId="{88DDACA9-F128-45A5-AC99-B87B5F56AC56}" type="parTrans" cxnId="{F6E829F4-C47D-46B0-88C4-751EA35F3BD5}">
      <dgm:prSet/>
      <dgm:spPr/>
      <dgm:t>
        <a:bodyPr/>
        <a:lstStyle/>
        <a:p>
          <a:endParaRPr lang="en-US"/>
        </a:p>
      </dgm:t>
    </dgm:pt>
    <dgm:pt modelId="{624D16F8-8188-4C8F-ACD3-8F82DA485DF5}" type="sibTrans" cxnId="{F6E829F4-C47D-46B0-88C4-751EA35F3BD5}">
      <dgm:prSet/>
      <dgm:spPr/>
      <dgm:t>
        <a:bodyPr/>
        <a:lstStyle/>
        <a:p>
          <a:endParaRPr lang="en-US"/>
        </a:p>
      </dgm:t>
    </dgm:pt>
    <dgm:pt modelId="{295D1422-8F59-455F-8D32-CB10E340BB35}">
      <dgm:prSet phldrT="[Text]"/>
      <dgm:spPr/>
      <dgm:t>
        <a:bodyPr/>
        <a:lstStyle/>
        <a:p>
          <a:r>
            <a:rPr lang="en-US" smtClean="0">
              <a:latin typeface="Calibri" pitchFamily="34" charset="0"/>
            </a:rPr>
            <a:t>Artifacts</a:t>
          </a:r>
          <a:endParaRPr lang="en-US">
            <a:latin typeface="Calibri" pitchFamily="34" charset="0"/>
          </a:endParaRPr>
        </a:p>
      </dgm:t>
    </dgm:pt>
    <dgm:pt modelId="{18C89645-1B98-422E-BE0C-EC3797FC2F45}" type="parTrans" cxnId="{0093ACA3-7A73-4D0D-BF92-E0312D55271B}">
      <dgm:prSet/>
      <dgm:spPr/>
      <dgm:t>
        <a:bodyPr/>
        <a:lstStyle/>
        <a:p>
          <a:endParaRPr lang="en-US"/>
        </a:p>
      </dgm:t>
    </dgm:pt>
    <dgm:pt modelId="{FF26B59F-5A7E-4100-B9C6-76DE9672DCC5}" type="sibTrans" cxnId="{0093ACA3-7A73-4D0D-BF92-E0312D55271B}">
      <dgm:prSet/>
      <dgm:spPr/>
      <dgm:t>
        <a:bodyPr/>
        <a:lstStyle/>
        <a:p>
          <a:endParaRPr lang="en-US"/>
        </a:p>
      </dgm:t>
    </dgm:pt>
    <dgm:pt modelId="{645F9BD3-7223-475F-B695-16B4BC3B89B3}">
      <dgm:prSet phldrT="[Text]"/>
      <dgm:spPr/>
      <dgm:t>
        <a:bodyPr/>
        <a:lstStyle/>
        <a:p>
          <a:r>
            <a:rPr lang="en-US" smtClean="0">
              <a:latin typeface="Calibri" pitchFamily="34" charset="0"/>
            </a:rPr>
            <a:t>Events</a:t>
          </a:r>
          <a:endParaRPr lang="en-US">
            <a:latin typeface="Calibri" pitchFamily="34" charset="0"/>
          </a:endParaRPr>
        </a:p>
      </dgm:t>
    </dgm:pt>
    <dgm:pt modelId="{BAE0140B-0A42-48B2-AE24-0FA7B4F5CDAE}" type="parTrans" cxnId="{92425E94-C934-43A8-A0EC-AA81D3D2E245}">
      <dgm:prSet/>
      <dgm:spPr/>
      <dgm:t>
        <a:bodyPr/>
        <a:lstStyle/>
        <a:p>
          <a:endParaRPr lang="en-US"/>
        </a:p>
      </dgm:t>
    </dgm:pt>
    <dgm:pt modelId="{AEECD860-FDCF-4AB9-87A7-BFA3C229DE53}" type="sibTrans" cxnId="{92425E94-C934-43A8-A0EC-AA81D3D2E245}">
      <dgm:prSet/>
      <dgm:spPr/>
      <dgm:t>
        <a:bodyPr/>
        <a:lstStyle/>
        <a:p>
          <a:endParaRPr lang="en-US"/>
        </a:p>
      </dgm:t>
    </dgm:pt>
    <dgm:pt modelId="{33C2CF06-D59A-49B0-AAC3-67797EDB13DF}">
      <dgm:prSet phldrT="[Text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Product Owner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BAB21F15-5F88-4CDE-8270-26455A2A3CBA}" type="parTrans" cxnId="{0ED6DFAF-2CD3-455B-B097-B5F4461AC7DB}">
      <dgm:prSet/>
      <dgm:spPr/>
      <dgm:t>
        <a:bodyPr/>
        <a:lstStyle/>
        <a:p>
          <a:endParaRPr lang="en-US"/>
        </a:p>
      </dgm:t>
    </dgm:pt>
    <dgm:pt modelId="{B5477A6E-63FF-4C00-9665-DC688FF49395}" type="sibTrans" cxnId="{0ED6DFAF-2CD3-455B-B097-B5F4461AC7DB}">
      <dgm:prSet/>
      <dgm:spPr/>
      <dgm:t>
        <a:bodyPr/>
        <a:lstStyle/>
        <a:p>
          <a:endParaRPr lang="en-US"/>
        </a:p>
      </dgm:t>
    </dgm:pt>
    <dgm:pt modelId="{5B96B4BD-640D-4BB9-89FF-3958C0EFA660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Development Team</a:t>
          </a:r>
        </a:p>
      </dgm:t>
    </dgm:pt>
    <dgm:pt modelId="{78601E09-552D-40A8-B4FC-6CC824599EBE}" type="parTrans" cxnId="{C9E29ECA-0300-43A6-9C4D-A34B7308E1A7}">
      <dgm:prSet/>
      <dgm:spPr/>
      <dgm:t>
        <a:bodyPr/>
        <a:lstStyle/>
        <a:p>
          <a:endParaRPr lang="en-US"/>
        </a:p>
      </dgm:t>
    </dgm:pt>
    <dgm:pt modelId="{E0C7B7E9-4653-4916-83AD-D62B79C85606}" type="sibTrans" cxnId="{C9E29ECA-0300-43A6-9C4D-A34B7308E1A7}">
      <dgm:prSet/>
      <dgm:spPr/>
      <dgm:t>
        <a:bodyPr/>
        <a:lstStyle/>
        <a:p>
          <a:endParaRPr lang="en-US"/>
        </a:p>
      </dgm:t>
    </dgm:pt>
    <dgm:pt modelId="{5D7237D2-D795-489D-B868-63779B52E7CE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Scrum Master</a:t>
          </a:r>
        </a:p>
      </dgm:t>
    </dgm:pt>
    <dgm:pt modelId="{FA711F39-3D9E-4166-9249-AED28632750D}" type="parTrans" cxnId="{0D029CB0-EEF7-4D27-8B31-872A27B5DC61}">
      <dgm:prSet/>
      <dgm:spPr/>
      <dgm:t>
        <a:bodyPr/>
        <a:lstStyle/>
        <a:p>
          <a:endParaRPr lang="en-US"/>
        </a:p>
      </dgm:t>
    </dgm:pt>
    <dgm:pt modelId="{11E24664-166F-4354-A02B-733435B3D243}" type="sibTrans" cxnId="{0D029CB0-EEF7-4D27-8B31-872A27B5DC61}">
      <dgm:prSet/>
      <dgm:spPr/>
      <dgm:t>
        <a:bodyPr/>
        <a:lstStyle/>
        <a:p>
          <a:endParaRPr lang="en-US"/>
        </a:p>
      </dgm:t>
    </dgm:pt>
    <dgm:pt modelId="{66401D44-4585-49C2-8DED-E1832DB3973A}">
      <dgm:prSet phldrT="[Text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Increment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8A3B669B-9E84-41A5-BAF2-1324D2B22D22}" type="parTrans" cxnId="{89F26F0D-9FA0-49F6-8D5B-7C3C05DC9A03}">
      <dgm:prSet/>
      <dgm:spPr/>
      <dgm:t>
        <a:bodyPr/>
        <a:lstStyle/>
        <a:p>
          <a:endParaRPr lang="en-US"/>
        </a:p>
      </dgm:t>
    </dgm:pt>
    <dgm:pt modelId="{F2AB7EDD-59CB-4932-A3D6-70320FCCC4CC}" type="sibTrans" cxnId="{89F26F0D-9FA0-49F6-8D5B-7C3C05DC9A03}">
      <dgm:prSet/>
      <dgm:spPr/>
      <dgm:t>
        <a:bodyPr/>
        <a:lstStyle/>
        <a:p>
          <a:endParaRPr lang="en-US"/>
        </a:p>
      </dgm:t>
    </dgm:pt>
    <dgm:pt modelId="{7D85B8CE-4E3F-4BE2-958D-190E20E63DB3}">
      <dgm:prSet custT="1"/>
      <dgm:spPr/>
      <dgm:t>
        <a:bodyPr/>
        <a:lstStyle/>
        <a:p>
          <a:pPr>
            <a:lnSpc>
              <a:spcPct val="100000"/>
            </a:lnSpc>
            <a:spcBef>
              <a:spcPts val="300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Product Backlog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AD76B103-10F7-460C-B26C-BB0CC152054F}" type="parTrans" cxnId="{DA6D7748-C7FC-4102-AE88-47F0EBA5A061}">
      <dgm:prSet/>
      <dgm:spPr/>
      <dgm:t>
        <a:bodyPr/>
        <a:lstStyle/>
        <a:p>
          <a:endParaRPr lang="en-US"/>
        </a:p>
      </dgm:t>
    </dgm:pt>
    <dgm:pt modelId="{E3E0361C-646F-4836-9E89-5E6AD2863D31}" type="sibTrans" cxnId="{DA6D7748-C7FC-4102-AE88-47F0EBA5A061}">
      <dgm:prSet/>
      <dgm:spPr/>
      <dgm:t>
        <a:bodyPr/>
        <a:lstStyle/>
        <a:p>
          <a:endParaRPr lang="en-US"/>
        </a:p>
      </dgm:t>
    </dgm:pt>
    <dgm:pt modelId="{359B1E66-45FF-40DB-8E0D-63F2BFCD4241}">
      <dgm:prSet custT="1"/>
      <dgm:spPr/>
      <dgm:t>
        <a:bodyPr/>
        <a:lstStyle/>
        <a:p>
          <a:pPr>
            <a:lnSpc>
              <a:spcPct val="100000"/>
            </a:lnSpc>
            <a:spcBef>
              <a:spcPts val="300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Sprint Backlog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7ECC1C70-A842-44D7-B8D1-9DE72368C90C}" type="parTrans" cxnId="{43986241-06A1-49DE-B501-7B87723C900B}">
      <dgm:prSet/>
      <dgm:spPr/>
      <dgm:t>
        <a:bodyPr/>
        <a:lstStyle/>
        <a:p>
          <a:endParaRPr lang="en-US"/>
        </a:p>
      </dgm:t>
    </dgm:pt>
    <dgm:pt modelId="{0431420F-2034-49E3-95C9-404B74F372A1}" type="sibTrans" cxnId="{43986241-06A1-49DE-B501-7B87723C900B}">
      <dgm:prSet/>
      <dgm:spPr/>
      <dgm:t>
        <a:bodyPr/>
        <a:lstStyle/>
        <a:p>
          <a:endParaRPr lang="en-US"/>
        </a:p>
      </dgm:t>
    </dgm:pt>
    <dgm:pt modelId="{B4B9D9C4-0981-4644-B040-E3E4DF7C586F}">
      <dgm:prSet phldrT="[Text]"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Sprint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858A9B09-719C-4999-9529-6962D6866644}" type="parTrans" cxnId="{AAFB7258-895F-425A-9EF4-52BFB59EC8A7}">
      <dgm:prSet/>
      <dgm:spPr/>
      <dgm:t>
        <a:bodyPr/>
        <a:lstStyle/>
        <a:p>
          <a:endParaRPr lang="en-US"/>
        </a:p>
      </dgm:t>
    </dgm:pt>
    <dgm:pt modelId="{3F4BEDD8-0D98-43B7-AE11-5F80F89F26E8}" type="sibTrans" cxnId="{AAFB7258-895F-425A-9EF4-52BFB59EC8A7}">
      <dgm:prSet/>
      <dgm:spPr/>
      <dgm:t>
        <a:bodyPr/>
        <a:lstStyle/>
        <a:p>
          <a:endParaRPr lang="en-US"/>
        </a:p>
      </dgm:t>
    </dgm:pt>
    <dgm:pt modelId="{0CD0311A-9B02-4F70-911D-2A2907A0C6FD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Sprint Planning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7128306B-10E6-4726-8529-3FB3C7D474AB}" type="parTrans" cxnId="{CCE10FCD-8BCB-4726-853B-350111862C18}">
      <dgm:prSet/>
      <dgm:spPr/>
      <dgm:t>
        <a:bodyPr/>
        <a:lstStyle/>
        <a:p>
          <a:endParaRPr lang="en-US"/>
        </a:p>
      </dgm:t>
    </dgm:pt>
    <dgm:pt modelId="{ABB4785B-A69E-46C7-BBBA-70F4A34830EB}" type="sibTrans" cxnId="{CCE10FCD-8BCB-4726-853B-350111862C18}">
      <dgm:prSet/>
      <dgm:spPr/>
      <dgm:t>
        <a:bodyPr/>
        <a:lstStyle/>
        <a:p>
          <a:endParaRPr lang="en-US"/>
        </a:p>
      </dgm:t>
    </dgm:pt>
    <dgm:pt modelId="{306D6188-EC86-42B6-A08F-6BC593A5D92B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Daily Scrum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3EADE017-94F0-48C4-8A90-304005985AC4}" type="parTrans" cxnId="{F7486A9C-2926-422E-88EB-4EB86C520903}">
      <dgm:prSet/>
      <dgm:spPr/>
      <dgm:t>
        <a:bodyPr/>
        <a:lstStyle/>
        <a:p>
          <a:endParaRPr lang="en-US"/>
        </a:p>
      </dgm:t>
    </dgm:pt>
    <dgm:pt modelId="{362F0A65-A400-4A69-919C-259BECD32292}" type="sibTrans" cxnId="{F7486A9C-2926-422E-88EB-4EB86C520903}">
      <dgm:prSet/>
      <dgm:spPr/>
      <dgm:t>
        <a:bodyPr/>
        <a:lstStyle/>
        <a:p>
          <a:endParaRPr lang="en-US"/>
        </a:p>
      </dgm:t>
    </dgm:pt>
    <dgm:pt modelId="{117EDC40-EA3B-4B3D-9D73-9AC1122018A3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Sprint Review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F64B9926-EB9F-4A91-BF5F-CB1D32A83BD4}" type="parTrans" cxnId="{DA5ED43C-5549-4719-9159-09C932B058C5}">
      <dgm:prSet/>
      <dgm:spPr/>
      <dgm:t>
        <a:bodyPr/>
        <a:lstStyle/>
        <a:p>
          <a:endParaRPr lang="en-US"/>
        </a:p>
      </dgm:t>
    </dgm:pt>
    <dgm:pt modelId="{2090D1C6-8A09-40F4-BA8A-97FF8F2821F7}" type="sibTrans" cxnId="{DA5ED43C-5549-4719-9159-09C932B058C5}">
      <dgm:prSet/>
      <dgm:spPr/>
      <dgm:t>
        <a:bodyPr/>
        <a:lstStyle/>
        <a:p>
          <a:endParaRPr lang="en-US"/>
        </a:p>
      </dgm:t>
    </dgm:pt>
    <dgm:pt modelId="{530BE677-4D61-4C3D-9C1C-AD02F15E928E}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2100" smtClean="0">
              <a:solidFill>
                <a:srgbClr val="1A485A"/>
              </a:solidFill>
              <a:latin typeface="Calibri" pitchFamily="34" charset="0"/>
            </a:rPr>
            <a:t>Retrospective</a:t>
          </a:r>
          <a:endParaRPr lang="en-US" sz="2100">
            <a:solidFill>
              <a:srgbClr val="1A485A"/>
            </a:solidFill>
            <a:latin typeface="Calibri" pitchFamily="34" charset="0"/>
          </a:endParaRPr>
        </a:p>
      </dgm:t>
    </dgm:pt>
    <dgm:pt modelId="{536FFB2A-E5E3-45DD-A4A5-359EEFE72B80}" type="parTrans" cxnId="{154535F7-D447-4E3C-9654-6450F5E0EE8D}">
      <dgm:prSet/>
      <dgm:spPr/>
      <dgm:t>
        <a:bodyPr/>
        <a:lstStyle/>
        <a:p>
          <a:endParaRPr lang="en-US"/>
        </a:p>
      </dgm:t>
    </dgm:pt>
    <dgm:pt modelId="{8D438309-84A5-4546-8197-DC6B867DC94C}" type="sibTrans" cxnId="{154535F7-D447-4E3C-9654-6450F5E0EE8D}">
      <dgm:prSet/>
      <dgm:spPr/>
      <dgm:t>
        <a:bodyPr/>
        <a:lstStyle/>
        <a:p>
          <a:endParaRPr lang="en-US"/>
        </a:p>
      </dgm:t>
    </dgm:pt>
    <dgm:pt modelId="{9F78F63B-6DDC-42B7-8254-AA1B793BE3AF}" type="pres">
      <dgm:prSet presAssocID="{7D5A7EF2-B4E7-40A0-B6B5-3F48B568C7C0}" presName="diagram" presStyleCnt="0">
        <dgm:presLayoutVars>
          <dgm:dir/>
          <dgm:animLvl val="lvl"/>
          <dgm:resizeHandles val="exact"/>
        </dgm:presLayoutVars>
      </dgm:prSet>
      <dgm:spPr/>
    </dgm:pt>
    <dgm:pt modelId="{EDD3AC87-BF06-40D3-833C-ABAC654D0D9C}" type="pres">
      <dgm:prSet presAssocID="{C3551658-3B28-47A3-8221-960764EFFAFB}" presName="compNode" presStyleCnt="0"/>
      <dgm:spPr/>
    </dgm:pt>
    <dgm:pt modelId="{40A29E74-BEF8-4537-B723-B866AE4B08EF}" type="pres">
      <dgm:prSet presAssocID="{C3551658-3B28-47A3-8221-960764EFFAFB}" presName="childRec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60A74-27EF-4863-84C3-1B27AFD1FCE2}" type="pres">
      <dgm:prSet presAssocID="{C3551658-3B28-47A3-8221-960764EFFAF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08967-CDE3-4609-99BE-421F7DD1FC6E}" type="pres">
      <dgm:prSet presAssocID="{C3551658-3B28-47A3-8221-960764EFFAFB}" presName="parentRect" presStyleLbl="alignNode1" presStyleIdx="0" presStyleCnt="3"/>
      <dgm:spPr/>
      <dgm:t>
        <a:bodyPr/>
        <a:lstStyle/>
        <a:p>
          <a:endParaRPr lang="en-US"/>
        </a:p>
      </dgm:t>
    </dgm:pt>
    <dgm:pt modelId="{286380A6-A111-4D0F-A851-0DBC69F1514A}" type="pres">
      <dgm:prSet presAssocID="{C3551658-3B28-47A3-8221-960764EFFAFB}" presName="adorn" presStyleLbl="fgAccFollow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A922CDE-BA70-4993-AF32-91D78DCFEFF8}" type="pres">
      <dgm:prSet presAssocID="{624D16F8-8188-4C8F-ACD3-8F82DA485DF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E96A5C8-3D67-4601-B113-17D764CB3E5F}" type="pres">
      <dgm:prSet presAssocID="{295D1422-8F59-455F-8D32-CB10E340BB35}" presName="compNode" presStyleCnt="0"/>
      <dgm:spPr/>
    </dgm:pt>
    <dgm:pt modelId="{52D79AE9-1A03-48E7-B005-0525672750BF}" type="pres">
      <dgm:prSet presAssocID="{295D1422-8F59-455F-8D32-CB10E340BB35}" presName="childRec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97365-6FAE-48EE-8D01-D306FBEC6E23}" type="pres">
      <dgm:prSet presAssocID="{295D1422-8F59-455F-8D32-CB10E340BB3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54F95-25B3-4A79-AE73-37BA4D17FF0D}" type="pres">
      <dgm:prSet presAssocID="{295D1422-8F59-455F-8D32-CB10E340BB35}" presName="parentRect" presStyleLbl="alignNode1" presStyleIdx="1" presStyleCnt="3"/>
      <dgm:spPr/>
      <dgm:t>
        <a:bodyPr/>
        <a:lstStyle/>
        <a:p>
          <a:endParaRPr lang="en-US"/>
        </a:p>
      </dgm:t>
    </dgm:pt>
    <dgm:pt modelId="{69D3ECB4-8A89-4ED1-9BD1-807AEFF10798}" type="pres">
      <dgm:prSet presAssocID="{295D1422-8F59-455F-8D32-CB10E340BB35}" presName="adorn" presStyleLbl="fgAccFollowNod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9C17AF7-EE93-46AB-AD5D-BA2B0918BAB8}" type="pres">
      <dgm:prSet presAssocID="{FF26B59F-5A7E-4100-B9C6-76DE9672DC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8E93969-9CEE-4815-B1DA-8ED8021FE4D1}" type="pres">
      <dgm:prSet presAssocID="{645F9BD3-7223-475F-B695-16B4BC3B89B3}" presName="compNode" presStyleCnt="0"/>
      <dgm:spPr/>
    </dgm:pt>
    <dgm:pt modelId="{DBBCD0B1-98FC-49CA-BF38-E2C91201B4A1}" type="pres">
      <dgm:prSet presAssocID="{645F9BD3-7223-475F-B695-16B4BC3B89B3}" presName="childRec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F43A3-01C8-41C6-992A-6B58EFF175AC}" type="pres">
      <dgm:prSet presAssocID="{645F9BD3-7223-475F-B695-16B4BC3B89B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06340-E392-46F5-8D5A-62D8FA9AD962}" type="pres">
      <dgm:prSet presAssocID="{645F9BD3-7223-475F-B695-16B4BC3B89B3}" presName="parentRect" presStyleLbl="alignNode1" presStyleIdx="2" presStyleCnt="3"/>
      <dgm:spPr/>
      <dgm:t>
        <a:bodyPr/>
        <a:lstStyle/>
        <a:p>
          <a:endParaRPr lang="en-US"/>
        </a:p>
      </dgm:t>
    </dgm:pt>
    <dgm:pt modelId="{268FC7C4-F40A-4B92-8124-FB4C43768F13}" type="pres">
      <dgm:prSet presAssocID="{645F9BD3-7223-475F-B695-16B4BC3B89B3}" presName="adorn" presStyleLbl="fgAccFollowNod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0ED6DFAF-2CD3-455B-B097-B5F4461AC7DB}" srcId="{C3551658-3B28-47A3-8221-960764EFFAFB}" destId="{33C2CF06-D59A-49B0-AAC3-67797EDB13DF}" srcOrd="0" destOrd="0" parTransId="{BAB21F15-5F88-4CDE-8270-26455A2A3CBA}" sibTransId="{B5477A6E-63FF-4C00-9665-DC688FF49395}"/>
    <dgm:cxn modelId="{F6E829F4-C47D-46B0-88C4-751EA35F3BD5}" srcId="{7D5A7EF2-B4E7-40A0-B6B5-3F48B568C7C0}" destId="{C3551658-3B28-47A3-8221-960764EFFAFB}" srcOrd="0" destOrd="0" parTransId="{88DDACA9-F128-45A5-AC99-B87B5F56AC56}" sibTransId="{624D16F8-8188-4C8F-ACD3-8F82DA485DF5}"/>
    <dgm:cxn modelId="{CBB89672-BA0B-40A4-A47E-4B671709822F}" type="presOf" srcId="{5B96B4BD-640D-4BB9-89FF-3958C0EFA660}" destId="{40A29E74-BEF8-4537-B723-B866AE4B08EF}" srcOrd="0" destOrd="1" presId="urn:microsoft.com/office/officeart/2005/8/layout/bList2#1"/>
    <dgm:cxn modelId="{92425E94-C934-43A8-A0EC-AA81D3D2E245}" srcId="{7D5A7EF2-B4E7-40A0-B6B5-3F48B568C7C0}" destId="{645F9BD3-7223-475F-B695-16B4BC3B89B3}" srcOrd="2" destOrd="0" parTransId="{BAE0140B-0A42-48B2-AE24-0FA7B4F5CDAE}" sibTransId="{AEECD860-FDCF-4AB9-87A7-BFA3C229DE53}"/>
    <dgm:cxn modelId="{52CA7B92-01DB-4C6A-97BF-2BA3F93F36A0}" type="presOf" srcId="{5D7237D2-D795-489D-B868-63779B52E7CE}" destId="{40A29E74-BEF8-4537-B723-B866AE4B08EF}" srcOrd="0" destOrd="2" presId="urn:microsoft.com/office/officeart/2005/8/layout/bList2#1"/>
    <dgm:cxn modelId="{B53B3602-9332-478D-A47E-E5385FDFFC8C}" type="presOf" srcId="{7D85B8CE-4E3F-4BE2-958D-190E20E63DB3}" destId="{52D79AE9-1A03-48E7-B005-0525672750BF}" srcOrd="0" destOrd="1" presId="urn:microsoft.com/office/officeart/2005/8/layout/bList2#1"/>
    <dgm:cxn modelId="{2CD8D1AE-D787-48C7-AA2E-E015B2BC22EF}" type="presOf" srcId="{117EDC40-EA3B-4B3D-9D73-9AC1122018A3}" destId="{DBBCD0B1-98FC-49CA-BF38-E2C91201B4A1}" srcOrd="0" destOrd="3" presId="urn:microsoft.com/office/officeart/2005/8/layout/bList2#1"/>
    <dgm:cxn modelId="{CCE10FCD-8BCB-4726-853B-350111862C18}" srcId="{645F9BD3-7223-475F-B695-16B4BC3B89B3}" destId="{0CD0311A-9B02-4F70-911D-2A2907A0C6FD}" srcOrd="1" destOrd="0" parTransId="{7128306B-10E6-4726-8529-3FB3C7D474AB}" sibTransId="{ABB4785B-A69E-46C7-BBBA-70F4A34830EB}"/>
    <dgm:cxn modelId="{10828310-FB14-4FD8-A05E-35A3B8AA0A57}" type="presOf" srcId="{645F9BD3-7223-475F-B695-16B4BC3B89B3}" destId="{9A2F43A3-01C8-41C6-992A-6B58EFF175AC}" srcOrd="0" destOrd="0" presId="urn:microsoft.com/office/officeart/2005/8/layout/bList2#1"/>
    <dgm:cxn modelId="{5AD2BDEA-98B0-41A2-9DF6-77B2B9470FED}" type="presOf" srcId="{7D5A7EF2-B4E7-40A0-B6B5-3F48B568C7C0}" destId="{9F78F63B-6DDC-42B7-8254-AA1B793BE3AF}" srcOrd="0" destOrd="0" presId="urn:microsoft.com/office/officeart/2005/8/layout/bList2#1"/>
    <dgm:cxn modelId="{F69E9A59-4654-4990-B2FF-985F423255E5}" type="presOf" srcId="{359B1E66-45FF-40DB-8E0D-63F2BFCD4241}" destId="{52D79AE9-1A03-48E7-B005-0525672750BF}" srcOrd="0" destOrd="2" presId="urn:microsoft.com/office/officeart/2005/8/layout/bList2#1"/>
    <dgm:cxn modelId="{F7486A9C-2926-422E-88EB-4EB86C520903}" srcId="{645F9BD3-7223-475F-B695-16B4BC3B89B3}" destId="{306D6188-EC86-42B6-A08F-6BC593A5D92B}" srcOrd="2" destOrd="0" parTransId="{3EADE017-94F0-48C4-8A90-304005985AC4}" sibTransId="{362F0A65-A400-4A69-919C-259BECD32292}"/>
    <dgm:cxn modelId="{563A573B-8A02-47A6-92DB-A5C2EEB62C27}" type="presOf" srcId="{624D16F8-8188-4C8F-ACD3-8F82DA485DF5}" destId="{7A922CDE-BA70-4993-AF32-91D78DCFEFF8}" srcOrd="0" destOrd="0" presId="urn:microsoft.com/office/officeart/2005/8/layout/bList2#1"/>
    <dgm:cxn modelId="{6EB00617-9170-4BB3-81DF-1B6E7F1B5705}" type="presOf" srcId="{FF26B59F-5A7E-4100-B9C6-76DE9672DCC5}" destId="{A9C17AF7-EE93-46AB-AD5D-BA2B0918BAB8}" srcOrd="0" destOrd="0" presId="urn:microsoft.com/office/officeart/2005/8/layout/bList2#1"/>
    <dgm:cxn modelId="{C9E29ECA-0300-43A6-9C4D-A34B7308E1A7}" srcId="{C3551658-3B28-47A3-8221-960764EFFAFB}" destId="{5B96B4BD-640D-4BB9-89FF-3958C0EFA660}" srcOrd="1" destOrd="0" parTransId="{78601E09-552D-40A8-B4FC-6CC824599EBE}" sibTransId="{E0C7B7E9-4653-4916-83AD-D62B79C85606}"/>
    <dgm:cxn modelId="{DA5ED43C-5549-4719-9159-09C932B058C5}" srcId="{645F9BD3-7223-475F-B695-16B4BC3B89B3}" destId="{117EDC40-EA3B-4B3D-9D73-9AC1122018A3}" srcOrd="3" destOrd="0" parTransId="{F64B9926-EB9F-4A91-BF5F-CB1D32A83BD4}" sibTransId="{2090D1C6-8A09-40F4-BA8A-97FF8F2821F7}"/>
    <dgm:cxn modelId="{EDB243BB-46D8-4EB7-8C81-C127F95DB702}" type="presOf" srcId="{B4B9D9C4-0981-4644-B040-E3E4DF7C586F}" destId="{DBBCD0B1-98FC-49CA-BF38-E2C91201B4A1}" srcOrd="0" destOrd="0" presId="urn:microsoft.com/office/officeart/2005/8/layout/bList2#1"/>
    <dgm:cxn modelId="{3B7EBAE3-ED23-4D17-87A1-C3387E3B82F4}" type="presOf" srcId="{295D1422-8F59-455F-8D32-CB10E340BB35}" destId="{B3554F95-25B3-4A79-AE73-37BA4D17FF0D}" srcOrd="1" destOrd="0" presId="urn:microsoft.com/office/officeart/2005/8/layout/bList2#1"/>
    <dgm:cxn modelId="{DD9A40B7-0439-469B-9EBE-F7A747C752F6}" type="presOf" srcId="{33C2CF06-D59A-49B0-AAC3-67797EDB13DF}" destId="{40A29E74-BEF8-4537-B723-B866AE4B08EF}" srcOrd="0" destOrd="0" presId="urn:microsoft.com/office/officeart/2005/8/layout/bList2#1"/>
    <dgm:cxn modelId="{5214B1F0-7D33-4E2A-848E-FF38CFA837DD}" type="presOf" srcId="{306D6188-EC86-42B6-A08F-6BC593A5D92B}" destId="{DBBCD0B1-98FC-49CA-BF38-E2C91201B4A1}" srcOrd="0" destOrd="2" presId="urn:microsoft.com/office/officeart/2005/8/layout/bList2#1"/>
    <dgm:cxn modelId="{43986241-06A1-49DE-B501-7B87723C900B}" srcId="{295D1422-8F59-455F-8D32-CB10E340BB35}" destId="{359B1E66-45FF-40DB-8E0D-63F2BFCD4241}" srcOrd="2" destOrd="0" parTransId="{7ECC1C70-A842-44D7-B8D1-9DE72368C90C}" sibTransId="{0431420F-2034-49E3-95C9-404B74F372A1}"/>
    <dgm:cxn modelId="{1B37C7FC-5FF6-4B45-B492-5FEC0F44B0A4}" type="presOf" srcId="{645F9BD3-7223-475F-B695-16B4BC3B89B3}" destId="{EE006340-E392-46F5-8D5A-62D8FA9AD962}" srcOrd="1" destOrd="0" presId="urn:microsoft.com/office/officeart/2005/8/layout/bList2#1"/>
    <dgm:cxn modelId="{16296762-19BA-4425-9FB0-42F7E90A82BF}" type="presOf" srcId="{530BE677-4D61-4C3D-9C1C-AD02F15E928E}" destId="{DBBCD0B1-98FC-49CA-BF38-E2C91201B4A1}" srcOrd="0" destOrd="4" presId="urn:microsoft.com/office/officeart/2005/8/layout/bList2#1"/>
    <dgm:cxn modelId="{D6DF3BF8-6BC4-4C39-A679-9EF359C793B7}" type="presOf" srcId="{C3551658-3B28-47A3-8221-960764EFFAFB}" destId="{36B08967-CDE3-4609-99BE-421F7DD1FC6E}" srcOrd="1" destOrd="0" presId="urn:microsoft.com/office/officeart/2005/8/layout/bList2#1"/>
    <dgm:cxn modelId="{89F26F0D-9FA0-49F6-8D5B-7C3C05DC9A03}" srcId="{295D1422-8F59-455F-8D32-CB10E340BB35}" destId="{66401D44-4585-49C2-8DED-E1832DB3973A}" srcOrd="0" destOrd="0" parTransId="{8A3B669B-9E84-41A5-BAF2-1324D2B22D22}" sibTransId="{F2AB7EDD-59CB-4932-A3D6-70320FCCC4CC}"/>
    <dgm:cxn modelId="{46B01D1C-858E-4D72-8EAA-ED78644FCCB0}" type="presOf" srcId="{66401D44-4585-49C2-8DED-E1832DB3973A}" destId="{52D79AE9-1A03-48E7-B005-0525672750BF}" srcOrd="0" destOrd="0" presId="urn:microsoft.com/office/officeart/2005/8/layout/bList2#1"/>
    <dgm:cxn modelId="{154535F7-D447-4E3C-9654-6450F5E0EE8D}" srcId="{645F9BD3-7223-475F-B695-16B4BC3B89B3}" destId="{530BE677-4D61-4C3D-9C1C-AD02F15E928E}" srcOrd="4" destOrd="0" parTransId="{536FFB2A-E5E3-45DD-A4A5-359EEFE72B80}" sibTransId="{8D438309-84A5-4546-8197-DC6B867DC94C}"/>
    <dgm:cxn modelId="{3EE6B605-6FD7-4072-AC36-980AB2C9BCE3}" type="presOf" srcId="{C3551658-3B28-47A3-8221-960764EFFAFB}" destId="{65D60A74-27EF-4863-84C3-1B27AFD1FCE2}" srcOrd="0" destOrd="0" presId="urn:microsoft.com/office/officeart/2005/8/layout/bList2#1"/>
    <dgm:cxn modelId="{0D029CB0-EEF7-4D27-8B31-872A27B5DC61}" srcId="{C3551658-3B28-47A3-8221-960764EFFAFB}" destId="{5D7237D2-D795-489D-B868-63779B52E7CE}" srcOrd="2" destOrd="0" parTransId="{FA711F39-3D9E-4166-9249-AED28632750D}" sibTransId="{11E24664-166F-4354-A02B-733435B3D243}"/>
    <dgm:cxn modelId="{0093ACA3-7A73-4D0D-BF92-E0312D55271B}" srcId="{7D5A7EF2-B4E7-40A0-B6B5-3F48B568C7C0}" destId="{295D1422-8F59-455F-8D32-CB10E340BB35}" srcOrd="1" destOrd="0" parTransId="{18C89645-1B98-422E-BE0C-EC3797FC2F45}" sibTransId="{FF26B59F-5A7E-4100-B9C6-76DE9672DCC5}"/>
    <dgm:cxn modelId="{AAFB7258-895F-425A-9EF4-52BFB59EC8A7}" srcId="{645F9BD3-7223-475F-B695-16B4BC3B89B3}" destId="{B4B9D9C4-0981-4644-B040-E3E4DF7C586F}" srcOrd="0" destOrd="0" parTransId="{858A9B09-719C-4999-9529-6962D6866644}" sibTransId="{3F4BEDD8-0D98-43B7-AE11-5F80F89F26E8}"/>
    <dgm:cxn modelId="{DA6D7748-C7FC-4102-AE88-47F0EBA5A061}" srcId="{295D1422-8F59-455F-8D32-CB10E340BB35}" destId="{7D85B8CE-4E3F-4BE2-958D-190E20E63DB3}" srcOrd="1" destOrd="0" parTransId="{AD76B103-10F7-460C-B26C-BB0CC152054F}" sibTransId="{E3E0361C-646F-4836-9E89-5E6AD2863D31}"/>
    <dgm:cxn modelId="{1F824EC7-7B7E-4B57-83F6-F0D825574B18}" type="presOf" srcId="{295D1422-8F59-455F-8D32-CB10E340BB35}" destId="{CE897365-6FAE-48EE-8D01-D306FBEC6E23}" srcOrd="0" destOrd="0" presId="urn:microsoft.com/office/officeart/2005/8/layout/bList2#1"/>
    <dgm:cxn modelId="{D4A2B0A0-3432-465E-995A-7B3FE9E90330}" type="presOf" srcId="{0CD0311A-9B02-4F70-911D-2A2907A0C6FD}" destId="{DBBCD0B1-98FC-49CA-BF38-E2C91201B4A1}" srcOrd="0" destOrd="1" presId="urn:microsoft.com/office/officeart/2005/8/layout/bList2#1"/>
    <dgm:cxn modelId="{6E0E7C05-F792-465E-A9EA-CE0210D653F3}" type="presParOf" srcId="{9F78F63B-6DDC-42B7-8254-AA1B793BE3AF}" destId="{EDD3AC87-BF06-40D3-833C-ABAC654D0D9C}" srcOrd="0" destOrd="0" presId="urn:microsoft.com/office/officeart/2005/8/layout/bList2#1"/>
    <dgm:cxn modelId="{E4ECFF35-23EC-4C18-9FDC-8F9B4D7D893D}" type="presParOf" srcId="{EDD3AC87-BF06-40D3-833C-ABAC654D0D9C}" destId="{40A29E74-BEF8-4537-B723-B866AE4B08EF}" srcOrd="0" destOrd="0" presId="urn:microsoft.com/office/officeart/2005/8/layout/bList2#1"/>
    <dgm:cxn modelId="{7EE32082-4CE1-4233-A989-BA78209F1536}" type="presParOf" srcId="{EDD3AC87-BF06-40D3-833C-ABAC654D0D9C}" destId="{65D60A74-27EF-4863-84C3-1B27AFD1FCE2}" srcOrd="1" destOrd="0" presId="urn:microsoft.com/office/officeart/2005/8/layout/bList2#1"/>
    <dgm:cxn modelId="{7C04FA78-E0AC-4AF2-9A8B-225F249D5577}" type="presParOf" srcId="{EDD3AC87-BF06-40D3-833C-ABAC654D0D9C}" destId="{36B08967-CDE3-4609-99BE-421F7DD1FC6E}" srcOrd="2" destOrd="0" presId="urn:microsoft.com/office/officeart/2005/8/layout/bList2#1"/>
    <dgm:cxn modelId="{3802EEEE-54CB-4D55-B394-94660F8D6DE2}" type="presParOf" srcId="{EDD3AC87-BF06-40D3-833C-ABAC654D0D9C}" destId="{286380A6-A111-4D0F-A851-0DBC69F1514A}" srcOrd="3" destOrd="0" presId="urn:microsoft.com/office/officeart/2005/8/layout/bList2#1"/>
    <dgm:cxn modelId="{0B4C3337-0094-4FA9-AE82-E3CE750251EF}" type="presParOf" srcId="{9F78F63B-6DDC-42B7-8254-AA1B793BE3AF}" destId="{7A922CDE-BA70-4993-AF32-91D78DCFEFF8}" srcOrd="1" destOrd="0" presId="urn:microsoft.com/office/officeart/2005/8/layout/bList2#1"/>
    <dgm:cxn modelId="{7A40ABBC-A95D-47BC-AC3C-5E3182BF32F4}" type="presParOf" srcId="{9F78F63B-6DDC-42B7-8254-AA1B793BE3AF}" destId="{DE96A5C8-3D67-4601-B113-17D764CB3E5F}" srcOrd="2" destOrd="0" presId="urn:microsoft.com/office/officeart/2005/8/layout/bList2#1"/>
    <dgm:cxn modelId="{41947417-0BC6-4B10-BA5A-C8A47D8D8C69}" type="presParOf" srcId="{DE96A5C8-3D67-4601-B113-17D764CB3E5F}" destId="{52D79AE9-1A03-48E7-B005-0525672750BF}" srcOrd="0" destOrd="0" presId="urn:microsoft.com/office/officeart/2005/8/layout/bList2#1"/>
    <dgm:cxn modelId="{7BA0A6B9-8D25-441E-8761-18C8597858A1}" type="presParOf" srcId="{DE96A5C8-3D67-4601-B113-17D764CB3E5F}" destId="{CE897365-6FAE-48EE-8D01-D306FBEC6E23}" srcOrd="1" destOrd="0" presId="urn:microsoft.com/office/officeart/2005/8/layout/bList2#1"/>
    <dgm:cxn modelId="{92FAA0EA-05A6-4D3D-BECC-22F124B716DA}" type="presParOf" srcId="{DE96A5C8-3D67-4601-B113-17D764CB3E5F}" destId="{B3554F95-25B3-4A79-AE73-37BA4D17FF0D}" srcOrd="2" destOrd="0" presId="urn:microsoft.com/office/officeart/2005/8/layout/bList2#1"/>
    <dgm:cxn modelId="{EBC83729-E568-4886-9B3F-DF56A9332B65}" type="presParOf" srcId="{DE96A5C8-3D67-4601-B113-17D764CB3E5F}" destId="{69D3ECB4-8A89-4ED1-9BD1-807AEFF10798}" srcOrd="3" destOrd="0" presId="urn:microsoft.com/office/officeart/2005/8/layout/bList2#1"/>
    <dgm:cxn modelId="{56CD25F6-7161-431F-ADF4-798760255B02}" type="presParOf" srcId="{9F78F63B-6DDC-42B7-8254-AA1B793BE3AF}" destId="{A9C17AF7-EE93-46AB-AD5D-BA2B0918BAB8}" srcOrd="3" destOrd="0" presId="urn:microsoft.com/office/officeart/2005/8/layout/bList2#1"/>
    <dgm:cxn modelId="{ED642AF5-2A82-4DCC-BDFF-078297611879}" type="presParOf" srcId="{9F78F63B-6DDC-42B7-8254-AA1B793BE3AF}" destId="{08E93969-9CEE-4815-B1DA-8ED8021FE4D1}" srcOrd="4" destOrd="0" presId="urn:microsoft.com/office/officeart/2005/8/layout/bList2#1"/>
    <dgm:cxn modelId="{6775B3A9-B445-46FB-BB21-58F2821BD62E}" type="presParOf" srcId="{08E93969-9CEE-4815-B1DA-8ED8021FE4D1}" destId="{DBBCD0B1-98FC-49CA-BF38-E2C91201B4A1}" srcOrd="0" destOrd="0" presId="urn:microsoft.com/office/officeart/2005/8/layout/bList2#1"/>
    <dgm:cxn modelId="{1216F625-6F48-484E-A9DE-E5D82385DCBC}" type="presParOf" srcId="{08E93969-9CEE-4815-B1DA-8ED8021FE4D1}" destId="{9A2F43A3-01C8-41C6-992A-6B58EFF175AC}" srcOrd="1" destOrd="0" presId="urn:microsoft.com/office/officeart/2005/8/layout/bList2#1"/>
    <dgm:cxn modelId="{CD8B5D95-601C-4DA6-800F-B11354F6D2B3}" type="presParOf" srcId="{08E93969-9CEE-4815-B1DA-8ED8021FE4D1}" destId="{EE006340-E392-46F5-8D5A-62D8FA9AD962}" srcOrd="2" destOrd="0" presId="urn:microsoft.com/office/officeart/2005/8/layout/bList2#1"/>
    <dgm:cxn modelId="{979D9CFF-3E4A-4E5B-B62B-23C9143EAEB3}" type="presParOf" srcId="{08E93969-9CEE-4815-B1DA-8ED8021FE4D1}" destId="{268FC7C4-F40A-4B92-8124-FB4C43768F13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273530-A964-4A7E-B38A-51F9DC3CD3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9263FF-1C96-4ED1-9297-BE4318F07518}">
      <dgm:prSet phldrT="[Text]"/>
      <dgm:spPr/>
      <dgm:t>
        <a:bodyPr/>
        <a:lstStyle/>
        <a:p>
          <a:r>
            <a:rPr lang="en-US" smtClean="0"/>
            <a:t>Development Team</a:t>
          </a:r>
          <a:endParaRPr lang="en-US"/>
        </a:p>
      </dgm:t>
    </dgm:pt>
    <dgm:pt modelId="{FE49A402-4006-4BDE-BAB4-647A1D8A37D2}" type="parTrans" cxnId="{375A5527-44BA-4A5F-99B8-53714892F824}">
      <dgm:prSet/>
      <dgm:spPr/>
      <dgm:t>
        <a:bodyPr/>
        <a:lstStyle/>
        <a:p>
          <a:endParaRPr lang="en-US"/>
        </a:p>
      </dgm:t>
    </dgm:pt>
    <dgm:pt modelId="{082FB198-3CF0-4737-A9B1-664A17FF0D2C}" type="sibTrans" cxnId="{375A5527-44BA-4A5F-99B8-53714892F824}">
      <dgm:prSet/>
      <dgm:spPr/>
      <dgm:t>
        <a:bodyPr/>
        <a:lstStyle/>
        <a:p>
          <a:endParaRPr lang="en-US"/>
        </a:p>
      </dgm:t>
    </dgm:pt>
    <dgm:pt modelId="{0F19F8CB-4475-4A8E-87A1-7DBE3B39EF6D}">
      <dgm:prSet phldrT="[Text]"/>
      <dgm:spPr/>
      <dgm:t>
        <a:bodyPr/>
        <a:lstStyle/>
        <a:p>
          <a:r>
            <a:rPr lang="en-US" smtClean="0"/>
            <a:t>Manages itself</a:t>
          </a:r>
          <a:endParaRPr lang="en-US"/>
        </a:p>
      </dgm:t>
    </dgm:pt>
    <dgm:pt modelId="{4D7A4A02-02EB-403E-91A3-1D824B965D6B}" type="parTrans" cxnId="{6FB30E56-2D12-42A0-B951-889EFA81CB24}">
      <dgm:prSet/>
      <dgm:spPr/>
      <dgm:t>
        <a:bodyPr/>
        <a:lstStyle/>
        <a:p>
          <a:endParaRPr lang="en-US"/>
        </a:p>
      </dgm:t>
    </dgm:pt>
    <dgm:pt modelId="{6471C621-3D54-41F1-AD23-E760FA83B8DD}" type="sibTrans" cxnId="{6FB30E56-2D12-42A0-B951-889EFA81CB24}">
      <dgm:prSet/>
      <dgm:spPr/>
      <dgm:t>
        <a:bodyPr/>
        <a:lstStyle/>
        <a:p>
          <a:endParaRPr lang="en-US"/>
        </a:p>
      </dgm:t>
    </dgm:pt>
    <dgm:pt modelId="{10F8F8FA-E460-4975-B2A9-F39B74CC08CA}">
      <dgm:prSet phldrT="[Text]"/>
      <dgm:spPr/>
      <dgm:t>
        <a:bodyPr/>
        <a:lstStyle/>
        <a:p>
          <a:r>
            <a:rPr lang="en-US" smtClean="0"/>
            <a:t>Product Owner</a:t>
          </a:r>
          <a:endParaRPr lang="en-US"/>
        </a:p>
      </dgm:t>
    </dgm:pt>
    <dgm:pt modelId="{0953FC51-947F-441C-A53F-D4C8559B84F7}" type="parTrans" cxnId="{E00B16CD-2BA0-4D62-8041-54772C3F111A}">
      <dgm:prSet/>
      <dgm:spPr/>
      <dgm:t>
        <a:bodyPr/>
        <a:lstStyle/>
        <a:p>
          <a:endParaRPr lang="en-US"/>
        </a:p>
      </dgm:t>
    </dgm:pt>
    <dgm:pt modelId="{2BAACE06-FFAA-452B-94F8-FFADF0ABEC06}" type="sibTrans" cxnId="{E00B16CD-2BA0-4D62-8041-54772C3F111A}">
      <dgm:prSet/>
      <dgm:spPr/>
      <dgm:t>
        <a:bodyPr/>
        <a:lstStyle/>
        <a:p>
          <a:endParaRPr lang="en-US"/>
        </a:p>
      </dgm:t>
    </dgm:pt>
    <dgm:pt modelId="{8DD0B8C2-DAC2-4BBE-B2A6-43859DC20EB4}">
      <dgm:prSet phldrT="[Text]"/>
      <dgm:spPr/>
      <dgm:t>
        <a:bodyPr/>
        <a:lstStyle/>
        <a:p>
          <a:r>
            <a:rPr lang="en-US" smtClean="0"/>
            <a:t>Optimizes value of the Product</a:t>
          </a:r>
          <a:endParaRPr lang="en-US"/>
        </a:p>
      </dgm:t>
    </dgm:pt>
    <dgm:pt modelId="{410D8ACB-2F2A-4318-B44D-027B407C151C}" type="parTrans" cxnId="{E5E10E13-DD05-4635-AB7D-E26701E64314}">
      <dgm:prSet/>
      <dgm:spPr/>
      <dgm:t>
        <a:bodyPr/>
        <a:lstStyle/>
        <a:p>
          <a:endParaRPr lang="en-US"/>
        </a:p>
      </dgm:t>
    </dgm:pt>
    <dgm:pt modelId="{BF6F24A8-592A-4FFC-904E-B9FE093B055B}" type="sibTrans" cxnId="{E5E10E13-DD05-4635-AB7D-E26701E64314}">
      <dgm:prSet/>
      <dgm:spPr/>
      <dgm:t>
        <a:bodyPr/>
        <a:lstStyle/>
        <a:p>
          <a:endParaRPr lang="en-US"/>
        </a:p>
      </dgm:t>
    </dgm:pt>
    <dgm:pt modelId="{DADE5360-3FDD-437E-ABCF-156F81EBF86E}">
      <dgm:prSet phldrT="[Text]"/>
      <dgm:spPr/>
      <dgm:t>
        <a:bodyPr/>
        <a:lstStyle/>
        <a:p>
          <a:r>
            <a:rPr lang="en-US" smtClean="0"/>
            <a:t>Scrum Master</a:t>
          </a:r>
          <a:endParaRPr lang="en-US"/>
        </a:p>
      </dgm:t>
    </dgm:pt>
    <dgm:pt modelId="{3B7373F9-71B0-4378-A9DD-90C7971183E0}" type="parTrans" cxnId="{7AF698AA-F5F5-40F0-8877-E5FC913AAAC5}">
      <dgm:prSet/>
      <dgm:spPr/>
      <dgm:t>
        <a:bodyPr/>
        <a:lstStyle/>
        <a:p>
          <a:endParaRPr lang="en-US"/>
        </a:p>
      </dgm:t>
    </dgm:pt>
    <dgm:pt modelId="{8169701D-3B55-4F3E-8B13-D18304C73F29}" type="sibTrans" cxnId="{7AF698AA-F5F5-40F0-8877-E5FC913AAAC5}">
      <dgm:prSet/>
      <dgm:spPr/>
      <dgm:t>
        <a:bodyPr/>
        <a:lstStyle/>
        <a:p>
          <a:endParaRPr lang="en-US"/>
        </a:p>
      </dgm:t>
    </dgm:pt>
    <dgm:pt modelId="{CFF5D696-5B16-4CDB-BD30-19DAAD78478A}">
      <dgm:prSet phldrT="[Text]"/>
      <dgm:spPr/>
      <dgm:t>
        <a:bodyPr/>
        <a:lstStyle/>
        <a:p>
          <a:r>
            <a:rPr lang="en-US" smtClean="0"/>
            <a:t>Manages the Scrum Process</a:t>
          </a:r>
          <a:endParaRPr lang="en-US"/>
        </a:p>
      </dgm:t>
    </dgm:pt>
    <dgm:pt modelId="{F2AA6125-B2EE-4C19-806F-209625C59DE3}" type="parTrans" cxnId="{AAD2DC54-4EBE-4C67-A897-1544D6A5B122}">
      <dgm:prSet/>
      <dgm:spPr/>
      <dgm:t>
        <a:bodyPr/>
        <a:lstStyle/>
        <a:p>
          <a:endParaRPr lang="en-US"/>
        </a:p>
      </dgm:t>
    </dgm:pt>
    <dgm:pt modelId="{84D3743D-715D-4BAD-9B2E-323B3477D95C}" type="sibTrans" cxnId="{AAD2DC54-4EBE-4C67-A897-1544D6A5B122}">
      <dgm:prSet/>
      <dgm:spPr/>
      <dgm:t>
        <a:bodyPr/>
        <a:lstStyle/>
        <a:p>
          <a:endParaRPr lang="en-US"/>
        </a:p>
      </dgm:t>
    </dgm:pt>
    <dgm:pt modelId="{530B3D70-E3E1-47C4-AB92-BA5F494C78AF}">
      <dgm:prSet/>
      <dgm:spPr/>
      <dgm:t>
        <a:bodyPr/>
        <a:lstStyle/>
        <a:p>
          <a:r>
            <a:rPr lang="en-US" smtClean="0"/>
            <a:t>Delivers Done Increments</a:t>
          </a:r>
          <a:endParaRPr lang="en-US"/>
        </a:p>
      </dgm:t>
    </dgm:pt>
    <dgm:pt modelId="{75BB49A1-4A7D-4707-A08F-C754D26925D0}" type="parTrans" cxnId="{0CC8BFDB-494F-4FAF-9754-5D2E6A1D0D3E}">
      <dgm:prSet/>
      <dgm:spPr/>
      <dgm:t>
        <a:bodyPr/>
        <a:lstStyle/>
        <a:p>
          <a:endParaRPr lang="en-US"/>
        </a:p>
      </dgm:t>
    </dgm:pt>
    <dgm:pt modelId="{085278EE-A499-4DA9-9991-116D2D380318}" type="sibTrans" cxnId="{0CC8BFDB-494F-4FAF-9754-5D2E6A1D0D3E}">
      <dgm:prSet/>
      <dgm:spPr/>
      <dgm:t>
        <a:bodyPr/>
        <a:lstStyle/>
        <a:p>
          <a:endParaRPr lang="en-US"/>
        </a:p>
      </dgm:t>
    </dgm:pt>
    <dgm:pt modelId="{C8494093-7832-437F-9F08-29DA2BCA2FFF}">
      <dgm:prSet/>
      <dgm:spPr/>
      <dgm:t>
        <a:bodyPr/>
        <a:lstStyle/>
        <a:p>
          <a:r>
            <a:rPr lang="en-US" smtClean="0"/>
            <a:t>Manages the Product Backlog</a:t>
          </a:r>
          <a:endParaRPr lang="en-US"/>
        </a:p>
      </dgm:t>
    </dgm:pt>
    <dgm:pt modelId="{D6972644-30A6-427F-B99B-F2B3BB073C8C}" type="parTrans" cxnId="{02D016C2-5DF8-4FDD-A3A6-CB4498371099}">
      <dgm:prSet/>
      <dgm:spPr/>
      <dgm:t>
        <a:bodyPr/>
        <a:lstStyle/>
        <a:p>
          <a:endParaRPr lang="en-US"/>
        </a:p>
      </dgm:t>
    </dgm:pt>
    <dgm:pt modelId="{D3F91706-2FBA-4FE8-8BD1-7A2975E705E2}" type="sibTrans" cxnId="{02D016C2-5DF8-4FDD-A3A6-CB4498371099}">
      <dgm:prSet/>
      <dgm:spPr/>
      <dgm:t>
        <a:bodyPr/>
        <a:lstStyle/>
        <a:p>
          <a:endParaRPr lang="en-US"/>
        </a:p>
      </dgm:t>
    </dgm:pt>
    <dgm:pt modelId="{8DFC0AAE-934E-483C-9506-489AA79FF48D}">
      <dgm:prSet/>
      <dgm:spPr/>
      <dgm:t>
        <a:bodyPr/>
        <a:lstStyle/>
        <a:p>
          <a:r>
            <a:rPr lang="en-US" smtClean="0"/>
            <a:t>Removes Impediments</a:t>
          </a:r>
          <a:endParaRPr lang="en-US"/>
        </a:p>
      </dgm:t>
    </dgm:pt>
    <dgm:pt modelId="{20503BE9-C6FC-4A7D-B0C6-CA11FB363F51}" type="parTrans" cxnId="{FF0E2902-39A9-4F38-AF74-8E175088F451}">
      <dgm:prSet/>
      <dgm:spPr/>
      <dgm:t>
        <a:bodyPr/>
        <a:lstStyle/>
        <a:p>
          <a:endParaRPr lang="en-US"/>
        </a:p>
      </dgm:t>
    </dgm:pt>
    <dgm:pt modelId="{86515C65-04D6-49C6-A950-F5572A7DC563}" type="sibTrans" cxnId="{FF0E2902-39A9-4F38-AF74-8E175088F451}">
      <dgm:prSet/>
      <dgm:spPr/>
      <dgm:t>
        <a:bodyPr/>
        <a:lstStyle/>
        <a:p>
          <a:endParaRPr lang="en-US"/>
        </a:p>
      </dgm:t>
    </dgm:pt>
    <dgm:pt modelId="{168019CE-BBC0-4280-AE49-987DDCCE1A2F}" type="pres">
      <dgm:prSet presAssocID="{01273530-A964-4A7E-B38A-51F9DC3CD3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AB6EB2-61D5-4E49-B448-57D4C53BAE62}" type="pres">
      <dgm:prSet presAssocID="{439263FF-1C96-4ED1-9297-BE4318F07518}" presName="linNode" presStyleCnt="0"/>
      <dgm:spPr/>
    </dgm:pt>
    <dgm:pt modelId="{2F270113-2E59-4B03-8CFB-7056FBD710F5}" type="pres">
      <dgm:prSet presAssocID="{439263FF-1C96-4ED1-9297-BE4318F07518}" presName="parentText" presStyleLbl="node1" presStyleIdx="0" presStyleCnt="3" custScaleX="915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BF365-DB5B-4837-8EE5-712DD2F16EBE}" type="pres">
      <dgm:prSet presAssocID="{439263FF-1C96-4ED1-9297-BE4318F0751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670D5-FD8E-4ED7-BE25-9127F7509B78}" type="pres">
      <dgm:prSet presAssocID="{082FB198-3CF0-4737-A9B1-664A17FF0D2C}" presName="sp" presStyleCnt="0"/>
      <dgm:spPr/>
    </dgm:pt>
    <dgm:pt modelId="{7D238CF7-95BA-4385-BF13-F6E64D2A25B0}" type="pres">
      <dgm:prSet presAssocID="{10F8F8FA-E460-4975-B2A9-F39B74CC08CA}" presName="linNode" presStyleCnt="0"/>
      <dgm:spPr/>
    </dgm:pt>
    <dgm:pt modelId="{49AED726-26C6-4883-9770-4AB85248D879}" type="pres">
      <dgm:prSet presAssocID="{10F8F8FA-E460-4975-B2A9-F39B74CC08CA}" presName="parentText" presStyleLbl="node1" presStyleIdx="1" presStyleCnt="3" custScaleX="915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48239-36CE-4CDC-A6D3-3AFAF0120B2A}" type="pres">
      <dgm:prSet presAssocID="{10F8F8FA-E460-4975-B2A9-F39B74CC08C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DF4C6-C94D-4048-B09F-06F3E4720EAD}" type="pres">
      <dgm:prSet presAssocID="{2BAACE06-FFAA-452B-94F8-FFADF0ABEC06}" presName="sp" presStyleCnt="0"/>
      <dgm:spPr/>
    </dgm:pt>
    <dgm:pt modelId="{0BA9A9BD-2274-4A8E-B6E9-3209961CC4F5}" type="pres">
      <dgm:prSet presAssocID="{DADE5360-3FDD-437E-ABCF-156F81EBF86E}" presName="linNode" presStyleCnt="0"/>
      <dgm:spPr/>
    </dgm:pt>
    <dgm:pt modelId="{EEFC51DD-42B2-49B5-B137-DB413A3F2E1F}" type="pres">
      <dgm:prSet presAssocID="{DADE5360-3FDD-437E-ABCF-156F81EBF86E}" presName="parentText" presStyleLbl="node1" presStyleIdx="2" presStyleCnt="3" custScaleX="915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407E2-C36E-47FF-AC8B-30CF19A7EA52}" type="pres">
      <dgm:prSet presAssocID="{DADE5360-3FDD-437E-ABCF-156F81EBF86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0E2902-39A9-4F38-AF74-8E175088F451}" srcId="{DADE5360-3FDD-437E-ABCF-156F81EBF86E}" destId="{8DFC0AAE-934E-483C-9506-489AA79FF48D}" srcOrd="1" destOrd="0" parTransId="{20503BE9-C6FC-4A7D-B0C6-CA11FB363F51}" sibTransId="{86515C65-04D6-49C6-A950-F5572A7DC563}"/>
    <dgm:cxn modelId="{5A59680F-C58C-4937-B31A-781781BF8165}" type="presOf" srcId="{530B3D70-E3E1-47C4-AB92-BA5F494C78AF}" destId="{E14BF365-DB5B-4837-8EE5-712DD2F16EBE}" srcOrd="0" destOrd="1" presId="urn:microsoft.com/office/officeart/2005/8/layout/vList5"/>
    <dgm:cxn modelId="{D95F31A7-3098-4CF2-8F69-A992F77969FE}" type="presOf" srcId="{8DD0B8C2-DAC2-4BBE-B2A6-43859DC20EB4}" destId="{19348239-36CE-4CDC-A6D3-3AFAF0120B2A}" srcOrd="0" destOrd="0" presId="urn:microsoft.com/office/officeart/2005/8/layout/vList5"/>
    <dgm:cxn modelId="{7AF698AA-F5F5-40F0-8877-E5FC913AAAC5}" srcId="{01273530-A964-4A7E-B38A-51F9DC3CD38C}" destId="{DADE5360-3FDD-437E-ABCF-156F81EBF86E}" srcOrd="2" destOrd="0" parTransId="{3B7373F9-71B0-4378-A9DD-90C7971183E0}" sibTransId="{8169701D-3B55-4F3E-8B13-D18304C73F29}"/>
    <dgm:cxn modelId="{375A5527-44BA-4A5F-99B8-53714892F824}" srcId="{01273530-A964-4A7E-B38A-51F9DC3CD38C}" destId="{439263FF-1C96-4ED1-9297-BE4318F07518}" srcOrd="0" destOrd="0" parTransId="{FE49A402-4006-4BDE-BAB4-647A1D8A37D2}" sibTransId="{082FB198-3CF0-4737-A9B1-664A17FF0D2C}"/>
    <dgm:cxn modelId="{E00B16CD-2BA0-4D62-8041-54772C3F111A}" srcId="{01273530-A964-4A7E-B38A-51F9DC3CD38C}" destId="{10F8F8FA-E460-4975-B2A9-F39B74CC08CA}" srcOrd="1" destOrd="0" parTransId="{0953FC51-947F-441C-A53F-D4C8559B84F7}" sibTransId="{2BAACE06-FFAA-452B-94F8-FFADF0ABEC06}"/>
    <dgm:cxn modelId="{E5E10E13-DD05-4635-AB7D-E26701E64314}" srcId="{10F8F8FA-E460-4975-B2A9-F39B74CC08CA}" destId="{8DD0B8C2-DAC2-4BBE-B2A6-43859DC20EB4}" srcOrd="0" destOrd="0" parTransId="{410D8ACB-2F2A-4318-B44D-027B407C151C}" sibTransId="{BF6F24A8-592A-4FFC-904E-B9FE093B055B}"/>
    <dgm:cxn modelId="{0E8A9BB1-0159-4BA0-B105-A5858FA0210D}" type="presOf" srcId="{439263FF-1C96-4ED1-9297-BE4318F07518}" destId="{2F270113-2E59-4B03-8CFB-7056FBD710F5}" srcOrd="0" destOrd="0" presId="urn:microsoft.com/office/officeart/2005/8/layout/vList5"/>
    <dgm:cxn modelId="{6FB30E56-2D12-42A0-B951-889EFA81CB24}" srcId="{439263FF-1C96-4ED1-9297-BE4318F07518}" destId="{0F19F8CB-4475-4A8E-87A1-7DBE3B39EF6D}" srcOrd="0" destOrd="0" parTransId="{4D7A4A02-02EB-403E-91A3-1D824B965D6B}" sibTransId="{6471C621-3D54-41F1-AD23-E760FA83B8DD}"/>
    <dgm:cxn modelId="{02D016C2-5DF8-4FDD-A3A6-CB4498371099}" srcId="{10F8F8FA-E460-4975-B2A9-F39B74CC08CA}" destId="{C8494093-7832-437F-9F08-29DA2BCA2FFF}" srcOrd="1" destOrd="0" parTransId="{D6972644-30A6-427F-B99B-F2B3BB073C8C}" sibTransId="{D3F91706-2FBA-4FE8-8BD1-7A2975E705E2}"/>
    <dgm:cxn modelId="{0CC8BFDB-494F-4FAF-9754-5D2E6A1D0D3E}" srcId="{439263FF-1C96-4ED1-9297-BE4318F07518}" destId="{530B3D70-E3E1-47C4-AB92-BA5F494C78AF}" srcOrd="1" destOrd="0" parTransId="{75BB49A1-4A7D-4707-A08F-C754D26925D0}" sibTransId="{085278EE-A499-4DA9-9991-116D2D380318}"/>
    <dgm:cxn modelId="{B9342756-2002-411E-AF03-3F48C92DCB4D}" type="presOf" srcId="{DADE5360-3FDD-437E-ABCF-156F81EBF86E}" destId="{EEFC51DD-42B2-49B5-B137-DB413A3F2E1F}" srcOrd="0" destOrd="0" presId="urn:microsoft.com/office/officeart/2005/8/layout/vList5"/>
    <dgm:cxn modelId="{AAD2DC54-4EBE-4C67-A897-1544D6A5B122}" srcId="{DADE5360-3FDD-437E-ABCF-156F81EBF86E}" destId="{CFF5D696-5B16-4CDB-BD30-19DAAD78478A}" srcOrd="0" destOrd="0" parTransId="{F2AA6125-B2EE-4C19-806F-209625C59DE3}" sibTransId="{84D3743D-715D-4BAD-9B2E-323B3477D95C}"/>
    <dgm:cxn modelId="{E7A7B3C3-A083-485F-97EC-DE96E1D6554D}" type="presOf" srcId="{CFF5D696-5B16-4CDB-BD30-19DAAD78478A}" destId="{F6E407E2-C36E-47FF-AC8B-30CF19A7EA52}" srcOrd="0" destOrd="0" presId="urn:microsoft.com/office/officeart/2005/8/layout/vList5"/>
    <dgm:cxn modelId="{A25E2277-BF26-4051-8654-591584B92349}" type="presOf" srcId="{C8494093-7832-437F-9F08-29DA2BCA2FFF}" destId="{19348239-36CE-4CDC-A6D3-3AFAF0120B2A}" srcOrd="0" destOrd="1" presId="urn:microsoft.com/office/officeart/2005/8/layout/vList5"/>
    <dgm:cxn modelId="{93564BA0-FF9C-4EAC-B40A-CF92E256D397}" type="presOf" srcId="{10F8F8FA-E460-4975-B2A9-F39B74CC08CA}" destId="{49AED726-26C6-4883-9770-4AB85248D879}" srcOrd="0" destOrd="0" presId="urn:microsoft.com/office/officeart/2005/8/layout/vList5"/>
    <dgm:cxn modelId="{D5C8CD95-2FB8-4D7D-AACA-1C023735D655}" type="presOf" srcId="{8DFC0AAE-934E-483C-9506-489AA79FF48D}" destId="{F6E407E2-C36E-47FF-AC8B-30CF19A7EA52}" srcOrd="0" destOrd="1" presId="urn:microsoft.com/office/officeart/2005/8/layout/vList5"/>
    <dgm:cxn modelId="{BD652162-F992-4A5C-919D-B90382FFE3AE}" type="presOf" srcId="{0F19F8CB-4475-4A8E-87A1-7DBE3B39EF6D}" destId="{E14BF365-DB5B-4837-8EE5-712DD2F16EBE}" srcOrd="0" destOrd="0" presId="urn:microsoft.com/office/officeart/2005/8/layout/vList5"/>
    <dgm:cxn modelId="{BF3753E2-7EBE-4F0B-8D43-4393BACB3CEF}" type="presOf" srcId="{01273530-A964-4A7E-B38A-51F9DC3CD38C}" destId="{168019CE-BBC0-4280-AE49-987DDCCE1A2F}" srcOrd="0" destOrd="0" presId="urn:microsoft.com/office/officeart/2005/8/layout/vList5"/>
    <dgm:cxn modelId="{CB5D079D-EDD1-4488-9039-611BA0A286EB}" type="presParOf" srcId="{168019CE-BBC0-4280-AE49-987DDCCE1A2F}" destId="{92AB6EB2-61D5-4E49-B448-57D4C53BAE62}" srcOrd="0" destOrd="0" presId="urn:microsoft.com/office/officeart/2005/8/layout/vList5"/>
    <dgm:cxn modelId="{E1265854-1FAE-49DB-940A-E2DAA75815AC}" type="presParOf" srcId="{92AB6EB2-61D5-4E49-B448-57D4C53BAE62}" destId="{2F270113-2E59-4B03-8CFB-7056FBD710F5}" srcOrd="0" destOrd="0" presId="urn:microsoft.com/office/officeart/2005/8/layout/vList5"/>
    <dgm:cxn modelId="{519F443C-9AE4-4154-BACC-573BD9650664}" type="presParOf" srcId="{92AB6EB2-61D5-4E49-B448-57D4C53BAE62}" destId="{E14BF365-DB5B-4837-8EE5-712DD2F16EBE}" srcOrd="1" destOrd="0" presId="urn:microsoft.com/office/officeart/2005/8/layout/vList5"/>
    <dgm:cxn modelId="{3BA96F62-C2CC-4BC4-BFD8-17DFC7617A78}" type="presParOf" srcId="{168019CE-BBC0-4280-AE49-987DDCCE1A2F}" destId="{A94670D5-FD8E-4ED7-BE25-9127F7509B78}" srcOrd="1" destOrd="0" presId="urn:microsoft.com/office/officeart/2005/8/layout/vList5"/>
    <dgm:cxn modelId="{33130B42-33E9-4B33-9C81-D4A484C49972}" type="presParOf" srcId="{168019CE-BBC0-4280-AE49-987DDCCE1A2F}" destId="{7D238CF7-95BA-4385-BF13-F6E64D2A25B0}" srcOrd="2" destOrd="0" presId="urn:microsoft.com/office/officeart/2005/8/layout/vList5"/>
    <dgm:cxn modelId="{51939EB7-0F35-46AB-BE14-76DD41A0AD34}" type="presParOf" srcId="{7D238CF7-95BA-4385-BF13-F6E64D2A25B0}" destId="{49AED726-26C6-4883-9770-4AB85248D879}" srcOrd="0" destOrd="0" presId="urn:microsoft.com/office/officeart/2005/8/layout/vList5"/>
    <dgm:cxn modelId="{BDEFDD45-6965-49D4-A793-23547BDB3FAF}" type="presParOf" srcId="{7D238CF7-95BA-4385-BF13-F6E64D2A25B0}" destId="{19348239-36CE-4CDC-A6D3-3AFAF0120B2A}" srcOrd="1" destOrd="0" presId="urn:microsoft.com/office/officeart/2005/8/layout/vList5"/>
    <dgm:cxn modelId="{6C19BC25-BF11-4FA1-8D26-4D5F809A00E1}" type="presParOf" srcId="{168019CE-BBC0-4280-AE49-987DDCCE1A2F}" destId="{F44DF4C6-C94D-4048-B09F-06F3E4720EAD}" srcOrd="3" destOrd="0" presId="urn:microsoft.com/office/officeart/2005/8/layout/vList5"/>
    <dgm:cxn modelId="{42A4728A-B9B4-4896-9253-CC44A61DC5F9}" type="presParOf" srcId="{168019CE-BBC0-4280-AE49-987DDCCE1A2F}" destId="{0BA9A9BD-2274-4A8E-B6E9-3209961CC4F5}" srcOrd="4" destOrd="0" presId="urn:microsoft.com/office/officeart/2005/8/layout/vList5"/>
    <dgm:cxn modelId="{4280FBAE-2876-4431-9296-BAF6B3881CB4}" type="presParOf" srcId="{0BA9A9BD-2274-4A8E-B6E9-3209961CC4F5}" destId="{EEFC51DD-42B2-49B5-B137-DB413A3F2E1F}" srcOrd="0" destOrd="0" presId="urn:microsoft.com/office/officeart/2005/8/layout/vList5"/>
    <dgm:cxn modelId="{EB170E49-8EB9-449C-8F0A-41124DC71082}" type="presParOf" srcId="{0BA9A9BD-2274-4A8E-B6E9-3209961CC4F5}" destId="{F6E407E2-C36E-47FF-AC8B-30CF19A7EA5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611F9-F2DB-458A-B9CD-955720197B60}">
      <dsp:nvSpPr>
        <dsp:cNvPr id="0" name=""/>
        <dsp:cNvSpPr/>
      </dsp:nvSpPr>
      <dsp:spPr>
        <a:xfrm>
          <a:off x="1829293" y="68922"/>
          <a:ext cx="3308269" cy="330826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Transparency</a:t>
          </a:r>
          <a:endParaRPr lang="en-US" sz="3200" kern="1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sp:txBody>
      <dsp:txXfrm>
        <a:off x="2270396" y="647869"/>
        <a:ext cx="2426064" cy="1488721"/>
      </dsp:txXfrm>
    </dsp:sp>
    <dsp:sp modelId="{311CB6C9-A1AD-4272-B19C-F36410122A67}">
      <dsp:nvSpPr>
        <dsp:cNvPr id="0" name=""/>
        <dsp:cNvSpPr/>
      </dsp:nvSpPr>
      <dsp:spPr>
        <a:xfrm>
          <a:off x="3023027" y="2136590"/>
          <a:ext cx="3308269" cy="3308269"/>
        </a:xfrm>
        <a:prstGeom prst="ellipse">
          <a:avLst/>
        </a:prstGeom>
        <a:solidFill>
          <a:schemeClr val="accent2">
            <a:alpha val="50000"/>
            <a:hueOff val="2340760"/>
            <a:satOff val="-2919"/>
            <a:lumOff val="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Inspection</a:t>
          </a:r>
          <a:endParaRPr lang="en-US" sz="3200" kern="1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sp:txBody>
      <dsp:txXfrm>
        <a:off x="4034806" y="2991227"/>
        <a:ext cx="1984961" cy="1819548"/>
      </dsp:txXfrm>
    </dsp:sp>
    <dsp:sp modelId="{24B328AF-999D-4A8B-8581-FBD3092876C1}">
      <dsp:nvSpPr>
        <dsp:cNvPr id="0" name=""/>
        <dsp:cNvSpPr/>
      </dsp:nvSpPr>
      <dsp:spPr>
        <a:xfrm>
          <a:off x="635559" y="2136590"/>
          <a:ext cx="3308269" cy="3308269"/>
        </a:xfrm>
        <a:prstGeom prst="ellipse">
          <a:avLst/>
        </a:prstGeom>
        <a:solidFill>
          <a:schemeClr val="accent2">
            <a:alpha val="50000"/>
            <a:hueOff val="4681520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solidFill>
                <a:srgbClr val="CFE7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rPr>
            <a:t>Adaptation</a:t>
          </a:r>
          <a:endParaRPr lang="en-US" sz="3200" kern="1200">
            <a:solidFill>
              <a:srgbClr val="CFE7F8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itchFamily="34" charset="0"/>
          </a:endParaRPr>
        </a:p>
      </dsp:txBody>
      <dsp:txXfrm>
        <a:off x="947088" y="2991227"/>
        <a:ext cx="1984961" cy="1819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9E74-BEF8-4537-B723-B866AE4B08EF}">
      <dsp:nvSpPr>
        <dsp:cNvPr id="0" name=""/>
        <dsp:cNvSpPr/>
      </dsp:nvSpPr>
      <dsp:spPr>
        <a:xfrm>
          <a:off x="5840" y="1468114"/>
          <a:ext cx="2522565" cy="18830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Product Owner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Development Team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Scrum Master</a:t>
          </a:r>
        </a:p>
      </dsp:txBody>
      <dsp:txXfrm>
        <a:off x="49962" y="1512236"/>
        <a:ext cx="2434321" cy="1838919"/>
      </dsp:txXfrm>
    </dsp:sp>
    <dsp:sp modelId="{36B08967-CDE3-4609-99BE-421F7DD1FC6E}">
      <dsp:nvSpPr>
        <dsp:cNvPr id="0" name=""/>
        <dsp:cNvSpPr/>
      </dsp:nvSpPr>
      <dsp:spPr>
        <a:xfrm>
          <a:off x="5840" y="3351156"/>
          <a:ext cx="2522565" cy="8097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600" kern="1200" smtClean="0">
              <a:latin typeface="Calibri" pitchFamily="34" charset="0"/>
            </a:rPr>
            <a:t>Roles</a:t>
          </a:r>
          <a:endParaRPr lang="en-US" sz="3600" kern="1200">
            <a:latin typeface="Calibri" pitchFamily="34" charset="0"/>
          </a:endParaRPr>
        </a:p>
      </dsp:txBody>
      <dsp:txXfrm>
        <a:off x="5840" y="3351156"/>
        <a:ext cx="1776454" cy="809707"/>
      </dsp:txXfrm>
    </dsp:sp>
    <dsp:sp modelId="{286380A6-A111-4D0F-A851-0DBC69F1514A}">
      <dsp:nvSpPr>
        <dsp:cNvPr id="0" name=""/>
        <dsp:cNvSpPr/>
      </dsp:nvSpPr>
      <dsp:spPr>
        <a:xfrm>
          <a:off x="1853654" y="3479770"/>
          <a:ext cx="882897" cy="88289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79AE9-1A03-48E7-B005-0525672750BF}">
      <dsp:nvSpPr>
        <dsp:cNvPr id="0" name=""/>
        <dsp:cNvSpPr/>
      </dsp:nvSpPr>
      <dsp:spPr>
        <a:xfrm>
          <a:off x="2955284" y="1468114"/>
          <a:ext cx="2522565" cy="18830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Increment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Product Backlog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Sprint Backlog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</dsp:txBody>
      <dsp:txXfrm>
        <a:off x="2999406" y="1512236"/>
        <a:ext cx="2434321" cy="1838919"/>
      </dsp:txXfrm>
    </dsp:sp>
    <dsp:sp modelId="{B3554F95-25B3-4A79-AE73-37BA4D17FF0D}">
      <dsp:nvSpPr>
        <dsp:cNvPr id="0" name=""/>
        <dsp:cNvSpPr/>
      </dsp:nvSpPr>
      <dsp:spPr>
        <a:xfrm>
          <a:off x="2955284" y="3351156"/>
          <a:ext cx="2522565" cy="809707"/>
        </a:xfrm>
        <a:prstGeom prst="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latin typeface="Calibri" pitchFamily="34" charset="0"/>
            </a:rPr>
            <a:t>Artifacts</a:t>
          </a:r>
          <a:endParaRPr lang="en-US" sz="3600" kern="1200">
            <a:latin typeface="Calibri" pitchFamily="34" charset="0"/>
          </a:endParaRPr>
        </a:p>
      </dsp:txBody>
      <dsp:txXfrm>
        <a:off x="2955284" y="3351156"/>
        <a:ext cx="1776454" cy="809707"/>
      </dsp:txXfrm>
    </dsp:sp>
    <dsp:sp modelId="{69D3ECB4-8A89-4ED1-9BD1-807AEFF10798}">
      <dsp:nvSpPr>
        <dsp:cNvPr id="0" name=""/>
        <dsp:cNvSpPr/>
      </dsp:nvSpPr>
      <dsp:spPr>
        <a:xfrm>
          <a:off x="4803098" y="3479770"/>
          <a:ext cx="882897" cy="88289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2512909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CD0B1-98FC-49CA-BF38-E2C91201B4A1}">
      <dsp:nvSpPr>
        <dsp:cNvPr id="0" name=""/>
        <dsp:cNvSpPr/>
      </dsp:nvSpPr>
      <dsp:spPr>
        <a:xfrm>
          <a:off x="5904728" y="1468114"/>
          <a:ext cx="2522565" cy="18830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Sprint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Sprint Planning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Daily Scrum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Sprint Review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n-US" sz="2100" kern="1200" smtClean="0">
              <a:solidFill>
                <a:srgbClr val="1A485A"/>
              </a:solidFill>
              <a:latin typeface="Calibri" pitchFamily="34" charset="0"/>
            </a:rPr>
            <a:t>Retrospective</a:t>
          </a:r>
          <a:endParaRPr lang="en-US" sz="2100" kern="1200">
            <a:solidFill>
              <a:srgbClr val="1A485A"/>
            </a:solidFill>
            <a:latin typeface="Calibri" pitchFamily="34" charset="0"/>
          </a:endParaRPr>
        </a:p>
      </dsp:txBody>
      <dsp:txXfrm>
        <a:off x="5948850" y="1512236"/>
        <a:ext cx="2434321" cy="1838919"/>
      </dsp:txXfrm>
    </dsp:sp>
    <dsp:sp modelId="{EE006340-E392-46F5-8D5A-62D8FA9AD962}">
      <dsp:nvSpPr>
        <dsp:cNvPr id="0" name=""/>
        <dsp:cNvSpPr/>
      </dsp:nvSpPr>
      <dsp:spPr>
        <a:xfrm>
          <a:off x="5904728" y="3351156"/>
          <a:ext cx="2522565" cy="809707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0" rIns="45720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latin typeface="Calibri" pitchFamily="34" charset="0"/>
            </a:rPr>
            <a:t>Events</a:t>
          </a:r>
          <a:endParaRPr lang="en-US" sz="3600" kern="1200">
            <a:latin typeface="Calibri" pitchFamily="34" charset="0"/>
          </a:endParaRPr>
        </a:p>
      </dsp:txBody>
      <dsp:txXfrm>
        <a:off x="5904728" y="3351156"/>
        <a:ext cx="1776454" cy="809707"/>
      </dsp:txXfrm>
    </dsp:sp>
    <dsp:sp modelId="{268FC7C4-F40A-4B92-8124-FB4C43768F13}">
      <dsp:nvSpPr>
        <dsp:cNvPr id="0" name=""/>
        <dsp:cNvSpPr/>
      </dsp:nvSpPr>
      <dsp:spPr>
        <a:xfrm>
          <a:off x="7752542" y="3479770"/>
          <a:ext cx="882897" cy="88289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2">
              <a:tint val="40000"/>
              <a:alpha val="90000"/>
              <a:hueOff val="5025819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BF365-DB5B-4837-8EE5-712DD2F16EBE}">
      <dsp:nvSpPr>
        <dsp:cNvPr id="0" name=""/>
        <dsp:cNvSpPr/>
      </dsp:nvSpPr>
      <dsp:spPr>
        <a:xfrm rot="5400000">
          <a:off x="5170018" y="-2084104"/>
          <a:ext cx="1047750" cy="54818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Manages itself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Delivers Done Increments</a:t>
          </a:r>
          <a:endParaRPr lang="en-US" sz="2700" kern="1200"/>
        </a:p>
      </dsp:txBody>
      <dsp:txXfrm rot="-5400000">
        <a:off x="2952962" y="184099"/>
        <a:ext cx="5430717" cy="945456"/>
      </dsp:txXfrm>
    </dsp:sp>
    <dsp:sp modelId="{2F270113-2E59-4B03-8CFB-7056FBD710F5}">
      <dsp:nvSpPr>
        <dsp:cNvPr id="0" name=""/>
        <dsp:cNvSpPr/>
      </dsp:nvSpPr>
      <dsp:spPr>
        <a:xfrm>
          <a:off x="130588" y="1984"/>
          <a:ext cx="282237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Development Team</a:t>
          </a:r>
          <a:endParaRPr lang="en-US" sz="3200" kern="1200"/>
        </a:p>
      </dsp:txBody>
      <dsp:txXfrm>
        <a:off x="194522" y="65918"/>
        <a:ext cx="2694504" cy="1181819"/>
      </dsp:txXfrm>
    </dsp:sp>
    <dsp:sp modelId="{19348239-36CE-4CDC-A6D3-3AFAF0120B2A}">
      <dsp:nvSpPr>
        <dsp:cNvPr id="0" name=""/>
        <dsp:cNvSpPr/>
      </dsp:nvSpPr>
      <dsp:spPr>
        <a:xfrm rot="5400000">
          <a:off x="5170018" y="-708932"/>
          <a:ext cx="1047750" cy="54818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Optimizes value of the Product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Manages the Product Backlog</a:t>
          </a:r>
          <a:endParaRPr lang="en-US" sz="2700" kern="1200"/>
        </a:p>
      </dsp:txBody>
      <dsp:txXfrm rot="-5400000">
        <a:off x="2952962" y="1559271"/>
        <a:ext cx="5430717" cy="945456"/>
      </dsp:txXfrm>
    </dsp:sp>
    <dsp:sp modelId="{49AED726-26C6-4883-9770-4AB85248D879}">
      <dsp:nvSpPr>
        <dsp:cNvPr id="0" name=""/>
        <dsp:cNvSpPr/>
      </dsp:nvSpPr>
      <dsp:spPr>
        <a:xfrm>
          <a:off x="130588" y="1377156"/>
          <a:ext cx="282237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Product Owner</a:t>
          </a:r>
          <a:endParaRPr lang="en-US" sz="3200" kern="1200"/>
        </a:p>
      </dsp:txBody>
      <dsp:txXfrm>
        <a:off x="194522" y="1441090"/>
        <a:ext cx="2694504" cy="1181819"/>
      </dsp:txXfrm>
    </dsp:sp>
    <dsp:sp modelId="{F6E407E2-C36E-47FF-AC8B-30CF19A7EA52}">
      <dsp:nvSpPr>
        <dsp:cNvPr id="0" name=""/>
        <dsp:cNvSpPr/>
      </dsp:nvSpPr>
      <dsp:spPr>
        <a:xfrm rot="5400000">
          <a:off x="5170018" y="666239"/>
          <a:ext cx="1047750" cy="54818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Manages the Scrum Process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Removes Impediments</a:t>
          </a:r>
          <a:endParaRPr lang="en-US" sz="2700" kern="1200"/>
        </a:p>
      </dsp:txBody>
      <dsp:txXfrm rot="-5400000">
        <a:off x="2952962" y="2934443"/>
        <a:ext cx="5430717" cy="945456"/>
      </dsp:txXfrm>
    </dsp:sp>
    <dsp:sp modelId="{EEFC51DD-42B2-49B5-B137-DB413A3F2E1F}">
      <dsp:nvSpPr>
        <dsp:cNvPr id="0" name=""/>
        <dsp:cNvSpPr/>
      </dsp:nvSpPr>
      <dsp:spPr>
        <a:xfrm>
          <a:off x="130588" y="2752328"/>
          <a:ext cx="2822372" cy="13096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Scrum Master</a:t>
          </a:r>
          <a:endParaRPr lang="en-US" sz="3200" kern="1200"/>
        </a:p>
      </dsp:txBody>
      <dsp:txXfrm>
        <a:off x="194522" y="2816262"/>
        <a:ext cx="2694504" cy="1181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6DD89-80BB-4C88-B9F4-4C500AB086F8}" type="datetimeFigureOut">
              <a:rPr lang="vi-VN" smtClean="0"/>
              <a:pPr/>
              <a:t>19/03/2015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057E9-3C6C-4888-A749-5E4AF892845D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839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901062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705100"/>
            <a:ext cx="9144000" cy="1447800"/>
          </a:xfrm>
          <a:prstGeom prst="rect">
            <a:avLst/>
          </a:prstGeom>
          <a:solidFill>
            <a:srgbClr val="44B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grpSp>
        <p:nvGrpSpPr>
          <p:cNvPr id="9" name="Group 13"/>
          <p:cNvGrpSpPr>
            <a:grpSpLocks/>
          </p:cNvGrpSpPr>
          <p:nvPr userDrawn="1"/>
        </p:nvGrpSpPr>
        <p:grpSpPr bwMode="auto">
          <a:xfrm>
            <a:off x="2362200" y="2895600"/>
            <a:ext cx="3775740" cy="1066800"/>
            <a:chOff x="2362200" y="2895600"/>
            <a:chExt cx="3775740" cy="1066800"/>
          </a:xfrm>
        </p:grpSpPr>
        <p:sp>
          <p:nvSpPr>
            <p:cNvPr id="10" name="Rectangle 9"/>
            <p:cNvSpPr/>
            <p:nvPr/>
          </p:nvSpPr>
          <p:spPr>
            <a:xfrm>
              <a:off x="2362200" y="2895600"/>
              <a:ext cx="76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90788" y="3090863"/>
              <a:ext cx="364715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spc="-150" noProof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CÔNG </a:t>
              </a:r>
              <a:r>
                <a:rPr lang="en-US" sz="1600" spc="-150" baseline="0" noProof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NGHỆ  PHẦN  MỀM  CHUYÊN  SÂU</a:t>
              </a:r>
              <a:endParaRPr lang="en-US" sz="1600" spc="-150" noProof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90788" y="3295320"/>
            <a:ext cx="6651625" cy="407737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>
              <a:defRPr lang="fr-FR" sz="2600" b="1" kern="1200" spc="-150" dirty="0" smtClean="0">
                <a:ln>
                  <a:noFill/>
                </a:ln>
                <a:solidFill>
                  <a:srgbClr val="44606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edit Section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843385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ippe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225716"/>
            <a:ext cx="8813800" cy="2822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lang="en-US" sz="1200" b="1" kern="1200" dirty="0">
                <a:solidFill>
                  <a:srgbClr val="44BBE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US" noProof="0" dirty="0" smtClean="0"/>
              <a:t>Click to edit Section Title</a:t>
            </a:r>
            <a:endParaRPr lang="en-US" noProof="0" dirty="0"/>
          </a:p>
        </p:txBody>
      </p:sp>
      <p:grpSp>
        <p:nvGrpSpPr>
          <p:cNvPr id="7" name="Group 11"/>
          <p:cNvGrpSpPr>
            <a:grpSpLocks/>
          </p:cNvGrpSpPr>
          <p:nvPr userDrawn="1"/>
        </p:nvGrpSpPr>
        <p:grpSpPr bwMode="auto">
          <a:xfrm>
            <a:off x="0" y="0"/>
            <a:ext cx="2653153" cy="838200"/>
            <a:chOff x="60001" y="76200"/>
            <a:chExt cx="2653496" cy="838200"/>
          </a:xfrm>
        </p:grpSpPr>
        <p:sp>
          <p:nvSpPr>
            <p:cNvPr id="8" name="Rectangle 7"/>
            <p:cNvSpPr/>
            <p:nvPr/>
          </p:nvSpPr>
          <p:spPr>
            <a:xfrm>
              <a:off x="60001" y="76200"/>
              <a:ext cx="76210" cy="838200"/>
            </a:xfrm>
            <a:prstGeom prst="rect">
              <a:avLst/>
            </a:prstGeom>
            <a:solidFill>
              <a:srgbClr val="44B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/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4451" y="162639"/>
              <a:ext cx="257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000" noProof="0" dirty="0" smtClean="0">
                  <a:solidFill>
                    <a:srgbClr val="44BBEC"/>
                  </a:solidFill>
                  <a:latin typeface="Arial" charset="0"/>
                </a:rPr>
                <a:t>CÔNG NGHỆ PHẦN MỀM CHUYÊN SÂU</a:t>
              </a:r>
              <a:endParaRPr lang="en-US" sz="1000" noProof="0" dirty="0">
                <a:solidFill>
                  <a:srgbClr val="44BBEC"/>
                </a:solidFill>
                <a:latin typeface="Arial" charset="0"/>
              </a:endParaRPr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" y="371962"/>
            <a:ext cx="8813800" cy="4016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en-US" sz="2400" b="1" kern="1200" spc="-150" dirty="0">
                <a:solidFill>
                  <a:srgbClr val="44606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Slide Title</a:t>
            </a:r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990600"/>
            <a:ext cx="9144000" cy="838200"/>
          </a:xfrm>
          <a:prstGeom prst="rect">
            <a:avLst/>
          </a:prstGeom>
          <a:solidFill>
            <a:srgbClr val="44B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90600"/>
            <a:ext cx="9144000" cy="838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US" sz="2800" b="1" kern="1200" dirty="0">
                <a:solidFill>
                  <a:schemeClr val="bg1"/>
                </a:solidFill>
                <a:latin typeface="Arial" charset="0"/>
                <a:ea typeface="Verdana" pitchFamily="34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Slide Subtitle</a:t>
            </a:r>
            <a:endParaRPr lang="en-US" noProof="0" dirty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0" y="1828799"/>
            <a:ext cx="8636000" cy="4374147"/>
          </a:xfrm>
          <a:prstGeom prst="rect">
            <a:avLst/>
          </a:prstGeom>
        </p:spPr>
        <p:txBody>
          <a:bodyPr/>
          <a:lstStyle>
            <a:lvl1pPr marL="261938" indent="-182563" algn="l" rtl="0" fontAlgn="base"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buFont typeface="Wingdings" charset="2"/>
              <a:buChar char="§"/>
              <a:defRPr lang="fr-FR" sz="24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1pPr>
            <a:lvl2pPr marL="528638" indent="-180975">
              <a:buClr>
                <a:schemeClr val="tx2"/>
              </a:buClr>
              <a:buFont typeface="Arial"/>
              <a:buChar char="•"/>
              <a:defRPr lang="fr-FR" sz="2400" b="0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2pPr>
            <a:lvl3pPr marL="808038" indent="-179388" defTabSz="344488">
              <a:buClr>
                <a:schemeClr val="tx2"/>
              </a:buClr>
              <a:buFont typeface="Wingdings" charset="2"/>
              <a:buChar char="§"/>
              <a:defRPr lang="fr-FR" sz="20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3pPr>
            <a:lvl4pPr marL="1077913" indent="-168275">
              <a:buClr>
                <a:schemeClr val="tx2"/>
              </a:buClr>
              <a:buFont typeface="Arial"/>
              <a:buChar char="•"/>
              <a:defRPr lang="fr-FR" sz="2000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4pPr>
            <a:lvl5pPr marL="1349375" indent="-173038">
              <a:buClr>
                <a:schemeClr val="tx2"/>
              </a:buClr>
              <a:buFont typeface="Wingdings" charset="2"/>
              <a:buChar char="§"/>
              <a:defRPr lang="en-US" sz="1800" b="1" kern="1200" dirty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 smtClean="0"/>
              <a:t>First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73460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225716"/>
            <a:ext cx="8813800" cy="2822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lang="en-US" sz="1200" b="1" kern="1200" dirty="0">
                <a:solidFill>
                  <a:srgbClr val="44BBE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US" noProof="0" dirty="0" smtClean="0"/>
              <a:t>Click to edit Section Title</a:t>
            </a:r>
            <a:endParaRPr lang="en-US" noProof="0" dirty="0"/>
          </a:p>
        </p:txBody>
      </p:sp>
      <p:grpSp>
        <p:nvGrpSpPr>
          <p:cNvPr id="7" name="Group 11"/>
          <p:cNvGrpSpPr>
            <a:grpSpLocks/>
          </p:cNvGrpSpPr>
          <p:nvPr userDrawn="1"/>
        </p:nvGrpSpPr>
        <p:grpSpPr bwMode="auto">
          <a:xfrm>
            <a:off x="0" y="0"/>
            <a:ext cx="1221034" cy="838200"/>
            <a:chOff x="60001" y="76200"/>
            <a:chExt cx="1221187" cy="838200"/>
          </a:xfrm>
        </p:grpSpPr>
        <p:sp>
          <p:nvSpPr>
            <p:cNvPr id="8" name="Rectangle 7"/>
            <p:cNvSpPr/>
            <p:nvPr/>
          </p:nvSpPr>
          <p:spPr>
            <a:xfrm>
              <a:off x="60001" y="76200"/>
              <a:ext cx="76210" cy="838200"/>
            </a:xfrm>
            <a:prstGeom prst="rect">
              <a:avLst/>
            </a:prstGeom>
            <a:solidFill>
              <a:srgbClr val="44B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/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4451" y="162639"/>
              <a:ext cx="11467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000" noProof="0" dirty="0" smtClean="0">
                  <a:solidFill>
                    <a:srgbClr val="44BBEC"/>
                  </a:solidFill>
                  <a:latin typeface="Arial" charset="0"/>
                </a:rPr>
                <a:t>AGILE - SCRUM</a:t>
              </a:r>
              <a:endParaRPr lang="en-US" sz="1000" noProof="0" dirty="0">
                <a:solidFill>
                  <a:srgbClr val="44BBEC"/>
                </a:solidFill>
                <a:latin typeface="Arial" charset="0"/>
              </a:endParaRPr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" y="371962"/>
            <a:ext cx="8813800" cy="4016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en-US" sz="2400" b="1" kern="1200" spc="-150" dirty="0">
                <a:solidFill>
                  <a:srgbClr val="44606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Slide Title</a:t>
            </a:r>
            <a:endParaRPr lang="en-US" noProof="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1000125"/>
            <a:ext cx="8636000" cy="5202822"/>
          </a:xfrm>
          <a:prstGeom prst="rect">
            <a:avLst/>
          </a:prstGeom>
        </p:spPr>
        <p:txBody>
          <a:bodyPr/>
          <a:lstStyle>
            <a:lvl1pPr marL="261938" indent="-182563" algn="l" rtl="0" fontAlgn="base"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buFont typeface="Wingdings" charset="2"/>
              <a:buChar char="§"/>
              <a:defRPr lang="fr-FR" sz="24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1pPr>
            <a:lvl2pPr marL="528638" indent="-180975">
              <a:buClr>
                <a:schemeClr val="tx2"/>
              </a:buClr>
              <a:buFont typeface="Arial"/>
              <a:buChar char="•"/>
              <a:defRPr lang="fr-FR" sz="2400" b="0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2pPr>
            <a:lvl3pPr marL="808038" indent="-179388" defTabSz="344488">
              <a:buClr>
                <a:schemeClr val="tx2"/>
              </a:buClr>
              <a:buFont typeface="Wingdings" charset="2"/>
              <a:buChar char="§"/>
              <a:defRPr lang="fr-FR" sz="20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3pPr>
            <a:lvl4pPr marL="1077913" indent="-168275">
              <a:buClr>
                <a:schemeClr val="tx2"/>
              </a:buClr>
              <a:buFont typeface="Arial"/>
              <a:buChar char="•"/>
              <a:defRPr lang="fr-FR" sz="2000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4pPr>
            <a:lvl5pPr marL="1349375" indent="-173038">
              <a:buClr>
                <a:schemeClr val="tx2"/>
              </a:buClr>
              <a:buFont typeface="Wingdings" charset="2"/>
              <a:buChar char="§"/>
              <a:defRPr lang="en-US" sz="1800" b="1" kern="1200" dirty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 smtClean="0"/>
              <a:t>First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64158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225716"/>
            <a:ext cx="7089274" cy="2822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lang="en-US" sz="1200" b="1" kern="1200" dirty="0">
                <a:solidFill>
                  <a:srgbClr val="44BBE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US" noProof="0" dirty="0" smtClean="0"/>
              <a:t>Click to edit Section Title</a:t>
            </a:r>
            <a:endParaRPr lang="en-US" noProof="0" dirty="0"/>
          </a:p>
        </p:txBody>
      </p:sp>
      <p:grpSp>
        <p:nvGrpSpPr>
          <p:cNvPr id="7" name="Group 11"/>
          <p:cNvGrpSpPr>
            <a:grpSpLocks/>
          </p:cNvGrpSpPr>
          <p:nvPr userDrawn="1"/>
        </p:nvGrpSpPr>
        <p:grpSpPr bwMode="auto">
          <a:xfrm>
            <a:off x="0" y="0"/>
            <a:ext cx="2653153" cy="838200"/>
            <a:chOff x="60001" y="76200"/>
            <a:chExt cx="2653496" cy="838200"/>
          </a:xfrm>
        </p:grpSpPr>
        <p:sp>
          <p:nvSpPr>
            <p:cNvPr id="8" name="Rectangle 7"/>
            <p:cNvSpPr/>
            <p:nvPr/>
          </p:nvSpPr>
          <p:spPr>
            <a:xfrm>
              <a:off x="60001" y="76200"/>
              <a:ext cx="76210" cy="838200"/>
            </a:xfrm>
            <a:prstGeom prst="rect">
              <a:avLst/>
            </a:prstGeom>
            <a:solidFill>
              <a:srgbClr val="44B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/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4451" y="162639"/>
              <a:ext cx="257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1000" noProof="0" dirty="0" smtClean="0">
                  <a:solidFill>
                    <a:srgbClr val="44BBEC"/>
                  </a:solidFill>
                  <a:latin typeface="Arial" charset="0"/>
                </a:rPr>
                <a:t>CÔNG NGHỆ PHẦN MỀM CHUYÊN SÂU</a:t>
              </a:r>
              <a:endParaRPr lang="en-US" sz="1000" noProof="0" dirty="0">
                <a:solidFill>
                  <a:srgbClr val="44BBEC"/>
                </a:solidFill>
                <a:latin typeface="Arial" charset="0"/>
              </a:endParaRPr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" y="371962"/>
            <a:ext cx="7089274" cy="4016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en-US" sz="2400" b="1" kern="1200" spc="-150" dirty="0">
                <a:solidFill>
                  <a:srgbClr val="44606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Slide Title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1524"/>
            <a:ext cx="4736432" cy="320675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buNone/>
              <a:defRPr lang="en-US" sz="1800" b="1" kern="1200" dirty="0">
                <a:solidFill>
                  <a:srgbClr val="44BBEC"/>
                </a:solidFill>
                <a:latin typeface="+mn-lt"/>
                <a:ea typeface="Verdana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Project/Client name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" y="1282700"/>
            <a:ext cx="4660232" cy="9366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100" kern="1200" dirty="0">
                <a:solidFill>
                  <a:srgbClr val="44606D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2517947"/>
            <a:ext cx="4660232" cy="1278685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tx2"/>
              </a:buClr>
              <a:buFont typeface="Wingdings" charset="2"/>
              <a:buChar char="§"/>
              <a:defRPr lang="en-US" sz="1100" kern="1200" baseline="0" dirty="0">
                <a:solidFill>
                  <a:srgbClr val="44606D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Key point 1</a:t>
            </a:r>
          </a:p>
          <a:p>
            <a:pPr lvl="0"/>
            <a:r>
              <a:rPr lang="en-US" dirty="0" smtClean="0"/>
              <a:t>Key point 2</a:t>
            </a:r>
          </a:p>
          <a:p>
            <a:pPr lvl="0"/>
            <a:r>
              <a:rPr lang="en-US" dirty="0" smtClean="0"/>
              <a:t>Key point 3</a:t>
            </a:r>
          </a:p>
          <a:p>
            <a:pPr lvl="0"/>
            <a:r>
              <a:rPr lang="en-US" dirty="0" smtClean="0"/>
              <a:t>Key point 4</a:t>
            </a:r>
          </a:p>
          <a:p>
            <a:pPr lvl="0"/>
            <a:r>
              <a:rPr lang="en-US" dirty="0" smtClean="0"/>
              <a:t>Key point 5</a:t>
            </a:r>
          </a:p>
          <a:p>
            <a:pPr lvl="0"/>
            <a:r>
              <a:rPr lang="en-US" dirty="0" smtClean="0"/>
              <a:t>Key point 6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2245900"/>
            <a:ext cx="473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rPr>
              <a:t>Key points:</a:t>
            </a:r>
            <a:endParaRPr lang="en-US" sz="1200" b="1" kern="1200" dirty="0">
              <a:solidFill>
                <a:srgbClr val="44606D"/>
              </a:solidFill>
              <a:latin typeface="+mn-lt"/>
              <a:ea typeface="Verdana" pitchFamily="34" charset="0"/>
              <a:cs typeface="Arial" pitchFamily="34" charset="0"/>
            </a:endParaRP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08532" y="4092463"/>
            <a:ext cx="3840748" cy="248927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chemeClr val="tx2"/>
              </a:buClr>
              <a:buFont typeface="Wingdings" charset="2"/>
              <a:buNone/>
              <a:defRPr lang="en-US" sz="1100" kern="1200" baseline="0" dirty="0">
                <a:solidFill>
                  <a:srgbClr val="44606D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Team type &amp; size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-1" y="4077759"/>
            <a:ext cx="1109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rPr>
              <a:t>Team size:</a:t>
            </a:r>
            <a:endParaRPr lang="en-US" sz="1200" b="1" kern="1200" dirty="0">
              <a:solidFill>
                <a:srgbClr val="44606D"/>
              </a:solidFill>
              <a:latin typeface="+mn-lt"/>
              <a:ea typeface="Verdana" pitchFamily="34" charset="0"/>
              <a:cs typeface="Arial" pitchFamily="34" charset="0"/>
            </a:endParaRP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" y="4742443"/>
            <a:ext cx="4660232" cy="1861547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tx2"/>
              </a:buClr>
              <a:buFont typeface="Wingdings" charset="2"/>
              <a:buChar char="§"/>
              <a:defRPr lang="en-US" sz="1100" kern="1200" baseline="0" dirty="0">
                <a:solidFill>
                  <a:srgbClr val="44606D"/>
                </a:solidFill>
                <a:latin typeface="+mn-lt"/>
                <a:ea typeface="+mn-ea"/>
                <a:cs typeface="Arial" pitchFamily="34" charset="0"/>
              </a:defRPr>
            </a:lvl1pPr>
            <a:lvl2pPr marL="434975" indent="-179388" defTabSz="-96838">
              <a:buFont typeface="Wingdings" charset="2"/>
              <a:buChar char="§"/>
              <a:defRPr sz="1100" baseline="0"/>
            </a:lvl2pPr>
          </a:lstStyle>
          <a:p>
            <a:pPr lvl="0"/>
            <a:r>
              <a:rPr lang="en-US" dirty="0" smtClean="0"/>
              <a:t>SERVER SIDE:</a:t>
            </a:r>
          </a:p>
          <a:p>
            <a:pPr lvl="1"/>
            <a:r>
              <a:rPr lang="en-US" dirty="0" smtClean="0"/>
              <a:t>Technology 1</a:t>
            </a:r>
          </a:p>
          <a:p>
            <a:pPr lvl="1"/>
            <a:r>
              <a:rPr lang="en-US" dirty="0" smtClean="0"/>
              <a:t>Technology 2</a:t>
            </a:r>
          </a:p>
          <a:p>
            <a:pPr lvl="0"/>
            <a:r>
              <a:rPr lang="en-US" dirty="0" smtClean="0"/>
              <a:t>CLIENT SIDE:</a:t>
            </a:r>
          </a:p>
          <a:p>
            <a:pPr lvl="1"/>
            <a:r>
              <a:rPr lang="en-US" dirty="0" smtClean="0"/>
              <a:t>Technology 3</a:t>
            </a:r>
          </a:p>
          <a:p>
            <a:pPr lvl="1"/>
            <a:r>
              <a:rPr lang="en-US" dirty="0" smtClean="0"/>
              <a:t>Technology 4</a:t>
            </a:r>
          </a:p>
          <a:p>
            <a:pPr lvl="0"/>
            <a:r>
              <a:rPr lang="en-US" dirty="0" smtClean="0"/>
              <a:t>OTHERS:</a:t>
            </a:r>
          </a:p>
          <a:p>
            <a:pPr lvl="1"/>
            <a:r>
              <a:rPr lang="en-US" dirty="0" smtClean="0"/>
              <a:t>Technology 5</a:t>
            </a:r>
          </a:p>
          <a:p>
            <a:pPr lvl="1"/>
            <a:r>
              <a:rPr lang="en-US" dirty="0" smtClean="0"/>
              <a:t>Technology 6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4470397"/>
            <a:ext cx="473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rPr>
              <a:t>Technologies:</a:t>
            </a:r>
            <a:endParaRPr lang="en-US" sz="1200" b="1" kern="1200" dirty="0">
              <a:solidFill>
                <a:srgbClr val="44606D"/>
              </a:solidFill>
              <a:latin typeface="+mn-lt"/>
              <a:ea typeface="Verdana" pitchFamily="34" charset="0"/>
              <a:cs typeface="Arial" pitchFamily="34" charset="0"/>
            </a:endParaRP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60951" y="6604051"/>
            <a:ext cx="4255169" cy="240582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chemeClr val="tx2"/>
              </a:buClr>
              <a:buFont typeface="Wingdings" charset="2"/>
              <a:buNone/>
              <a:defRPr lang="en-US" sz="1100" kern="1200" baseline="0" dirty="0">
                <a:solidFill>
                  <a:srgbClr val="44606D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" y="6589346"/>
            <a:ext cx="1109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 smtClean="0">
                <a:solidFill>
                  <a:srgbClr val="44606D"/>
                </a:solidFill>
                <a:latin typeface="+mn-lt"/>
                <a:ea typeface="Verdana" pitchFamily="34" charset="0"/>
                <a:cs typeface="Arial" pitchFamily="34" charset="0"/>
              </a:rPr>
              <a:t>URL:</a:t>
            </a:r>
            <a:endParaRPr lang="en-US" sz="1200" b="1" kern="1200" dirty="0">
              <a:solidFill>
                <a:srgbClr val="44606D"/>
              </a:solidFill>
              <a:latin typeface="+mn-lt"/>
              <a:ea typeface="Verdana" pitchFamily="34" charset="0"/>
              <a:cs typeface="Arial" pitchFamily="34" charset="0"/>
            </a:endParaRPr>
          </a:p>
        </p:txBody>
      </p:sp>
      <p:sp>
        <p:nvSpPr>
          <p:cNvPr id="15" name="ClipArt Placeholder 14"/>
          <p:cNvSpPr>
            <a:spLocks noGrp="1"/>
          </p:cNvSpPr>
          <p:nvPr>
            <p:ph type="clipArt" sz="quarter" idx="17" hasCustomPrompt="1"/>
          </p:nvPr>
        </p:nvSpPr>
        <p:spPr>
          <a:xfrm>
            <a:off x="7272338" y="85725"/>
            <a:ext cx="1724025" cy="6873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5" name="ClipArt Placeholder 24"/>
          <p:cNvSpPr>
            <a:spLocks noGrp="1"/>
          </p:cNvSpPr>
          <p:nvPr>
            <p:ph type="clipArt" sz="quarter" idx="18" hasCustomPrompt="1"/>
          </p:nvPr>
        </p:nvSpPr>
        <p:spPr>
          <a:xfrm>
            <a:off x="4879975" y="962025"/>
            <a:ext cx="4116388" cy="56276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91502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981209"/>
      </p:ext>
    </p:extLst>
  </p:cSld>
  <p:clrMapOvr>
    <a:masterClrMapping/>
  </p:clrMapOvr>
  <p:transition xmlns:p14="http://schemas.microsoft.com/office/powerpoint/2010/main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057971"/>
      </p:ext>
    </p:extLst>
  </p:cSld>
  <p:clrMapOvr>
    <a:masterClrMapping/>
  </p:clrMapOvr>
  <p:transition xmlns:p14="http://schemas.microsoft.com/office/powerpoint/2010/main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85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9" r:id="rId3"/>
    <p:sldLayoutId id="2147483658" r:id="rId4"/>
    <p:sldLayoutId id="2147483660" r:id="rId5"/>
    <p:sldLayoutId id="2147483655" r:id="rId6"/>
    <p:sldLayoutId id="2147483661" r:id="rId7"/>
  </p:sldLayoutIdLst>
  <p:transition xmlns:p14="http://schemas.microsoft.com/office/powerpoint/2010/main">
    <p:pull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Relationship Id="rId3" Type="http://schemas.openxmlformats.org/officeDocument/2006/relationships/image" Target="../media/image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Relationship Id="rId3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eg"/><Relationship Id="rId3" Type="http://schemas.openxmlformats.org/officeDocument/2006/relationships/image" Target="../media/image58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wmf"/><Relationship Id="rId3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wmf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944125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Brief History of Development Methodologies </a:t>
            </a:r>
            <a:endParaRPr lang="vi-VN" cap="all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5875" y="92887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SzPct val="100000"/>
              <a:buFont typeface="Wingdings 2" pitchFamily="18" charset="2"/>
              <a:buChar char=""/>
            </a:pPr>
            <a:endParaRPr lang="en-US" b="0" dirty="0" smtClean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SzPct val="100000"/>
              <a:buFont typeface="Wingdings 2" pitchFamily="18" charset="2"/>
              <a:buChar char=""/>
            </a:pPr>
            <a:endParaRPr lang="en-US" b="0" dirty="0"/>
          </a:p>
        </p:txBody>
      </p:sp>
      <p:pic>
        <p:nvPicPr>
          <p:cNvPr id="10" name="Picture 9" descr="developer-roadmap-narrower-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 r="781"/>
          <a:stretch>
            <a:fillRect/>
          </a:stretch>
        </p:blipFill>
        <p:spPr bwMode="auto">
          <a:xfrm>
            <a:off x="0" y="841499"/>
            <a:ext cx="9144000" cy="60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638300" y="5511747"/>
            <a:ext cx="1801240" cy="1529328"/>
            <a:chOff x="685800" y="5404872"/>
            <a:chExt cx="1801240" cy="1529328"/>
          </a:xfrm>
        </p:grpSpPr>
        <p:sp>
          <p:nvSpPr>
            <p:cNvPr id="13" name="Oval 12"/>
            <p:cNvSpPr>
              <a:spLocks/>
            </p:cNvSpPr>
            <p:nvPr/>
          </p:nvSpPr>
          <p:spPr>
            <a:xfrm>
              <a:off x="685800" y="5404872"/>
              <a:ext cx="1801240" cy="1529328"/>
            </a:xfrm>
            <a:prstGeom prst="ellipse">
              <a:avLst/>
            </a:prstGeom>
            <a:gradFill rotWithShape="1">
              <a:gsLst>
                <a:gs pos="0">
                  <a:srgbClr val="60B5CC">
                    <a:shade val="63000"/>
                    <a:satMod val="165000"/>
                  </a:srgbClr>
                </a:gs>
                <a:gs pos="30000">
                  <a:srgbClr val="60B5CC">
                    <a:shade val="58000"/>
                    <a:satMod val="165000"/>
                  </a:srgbClr>
                </a:gs>
                <a:gs pos="75000">
                  <a:srgbClr val="60B5CC">
                    <a:shade val="30000"/>
                    <a:satMod val="175000"/>
                  </a:srgbClr>
                </a:gs>
                <a:gs pos="100000">
                  <a:srgbClr val="60B5CC">
                    <a:shade val="15000"/>
                    <a:satMod val="175000"/>
                  </a:srgbClr>
                </a:gs>
              </a:gsLst>
              <a:path path="circle">
                <a:fillToRect l="5000" t="100000" r="120000" b="10000"/>
              </a:path>
            </a:gra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60B5CC"/>
              </a:contourClr>
            </a:sp3d>
          </p:spPr>
        </p:sp>
        <p:sp>
          <p:nvSpPr>
            <p:cNvPr id="14" name="Oval 4"/>
            <p:cNvSpPr/>
            <p:nvPr/>
          </p:nvSpPr>
          <p:spPr>
            <a:xfrm>
              <a:off x="855414" y="5614672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en-US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1970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35925" y="4100175"/>
            <a:ext cx="1801240" cy="1530000"/>
            <a:chOff x="1972800" y="4420800"/>
            <a:chExt cx="1801240" cy="1530000"/>
          </a:xfrm>
        </p:grpSpPr>
        <p:sp>
          <p:nvSpPr>
            <p:cNvPr id="16" name="Oval 15"/>
            <p:cNvSpPr>
              <a:spLocks/>
            </p:cNvSpPr>
            <p:nvPr/>
          </p:nvSpPr>
          <p:spPr>
            <a:xfrm>
              <a:off x="1972800" y="4420800"/>
              <a:ext cx="1801240" cy="1530000"/>
            </a:xfrm>
            <a:prstGeom prst="ellipse">
              <a:avLst/>
            </a:prstGeom>
            <a:gradFill rotWithShape="1">
              <a:gsLst>
                <a:gs pos="0">
                  <a:srgbClr val="E66C7D">
                    <a:shade val="63000"/>
                    <a:satMod val="165000"/>
                  </a:srgbClr>
                </a:gs>
                <a:gs pos="30000">
                  <a:srgbClr val="E66C7D">
                    <a:shade val="58000"/>
                    <a:satMod val="165000"/>
                  </a:srgbClr>
                </a:gs>
                <a:gs pos="75000">
                  <a:srgbClr val="E66C7D">
                    <a:shade val="30000"/>
                    <a:satMod val="175000"/>
                  </a:srgbClr>
                </a:gs>
                <a:gs pos="100000">
                  <a:srgbClr val="E66C7D">
                    <a:shade val="15000"/>
                    <a:satMod val="175000"/>
                  </a:srgbClr>
                </a:gs>
              </a:gsLst>
              <a:path path="circle">
                <a:fillToRect l="5000" t="100000" r="120000" b="10000"/>
              </a:path>
            </a:gra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E66C7D"/>
              </a:contourClr>
            </a:sp3d>
          </p:spPr>
        </p:sp>
        <p:sp>
          <p:nvSpPr>
            <p:cNvPr id="17" name="Oval 4"/>
            <p:cNvSpPr/>
            <p:nvPr/>
          </p:nvSpPr>
          <p:spPr>
            <a:xfrm>
              <a:off x="2140914" y="4653150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en-US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1980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96135" y="3127175"/>
            <a:ext cx="1801240" cy="1529328"/>
            <a:chOff x="3175510" y="3424050"/>
            <a:chExt cx="1801240" cy="1529328"/>
          </a:xfrm>
        </p:grpSpPr>
        <p:sp>
          <p:nvSpPr>
            <p:cNvPr id="19" name="Oval 18"/>
            <p:cNvSpPr>
              <a:spLocks/>
            </p:cNvSpPr>
            <p:nvPr/>
          </p:nvSpPr>
          <p:spPr>
            <a:xfrm>
              <a:off x="3175510" y="3424050"/>
              <a:ext cx="1801240" cy="152932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60B5CC"/>
              </a:contourClr>
            </a:sp3d>
          </p:spPr>
        </p:sp>
        <p:sp>
          <p:nvSpPr>
            <p:cNvPr id="20" name="Oval 4"/>
            <p:cNvSpPr/>
            <p:nvPr/>
          </p:nvSpPr>
          <p:spPr>
            <a:xfrm>
              <a:off x="3345124" y="3645725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en-US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</a:t>
              </a:r>
              <a:r>
                <a:rPr lang="vi-VN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85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02025" y="1233825"/>
            <a:ext cx="1801240" cy="1530000"/>
            <a:chOff x="5486400" y="1483200"/>
            <a:chExt cx="1801240" cy="1530000"/>
          </a:xfrm>
        </p:grpSpPr>
        <p:sp>
          <p:nvSpPr>
            <p:cNvPr id="22" name="Oval 21"/>
            <p:cNvSpPr>
              <a:spLocks/>
            </p:cNvSpPr>
            <p:nvPr/>
          </p:nvSpPr>
          <p:spPr>
            <a:xfrm>
              <a:off x="5486400" y="1483200"/>
              <a:ext cx="1801240" cy="1530000"/>
            </a:xfrm>
            <a:prstGeom prst="ellipse">
              <a:avLst/>
            </a:prstGeom>
            <a:gradFill rotWithShape="1">
              <a:gsLst>
                <a:gs pos="0">
                  <a:srgbClr val="E88651">
                    <a:shade val="63000"/>
                    <a:satMod val="165000"/>
                  </a:srgbClr>
                </a:gs>
                <a:gs pos="30000">
                  <a:srgbClr val="E88651">
                    <a:shade val="58000"/>
                    <a:satMod val="165000"/>
                  </a:srgbClr>
                </a:gs>
                <a:gs pos="75000">
                  <a:srgbClr val="E88651">
                    <a:shade val="30000"/>
                    <a:satMod val="175000"/>
                  </a:srgbClr>
                </a:gs>
                <a:gs pos="100000">
                  <a:srgbClr val="E88651">
                    <a:shade val="15000"/>
                    <a:satMod val="175000"/>
                  </a:srgbClr>
                </a:gs>
              </a:gsLst>
              <a:path path="circle">
                <a:fillToRect l="5000" t="100000" r="120000" b="10000"/>
              </a:path>
            </a:gra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E88651"/>
              </a:contourClr>
            </a:sp3d>
          </p:spPr>
        </p:sp>
        <p:sp>
          <p:nvSpPr>
            <p:cNvPr id="23" name="Oval 4"/>
            <p:cNvSpPr/>
            <p:nvPr/>
          </p:nvSpPr>
          <p:spPr>
            <a:xfrm>
              <a:off x="5656014" y="1740725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vi-VN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1998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49525" y="410450"/>
            <a:ext cx="1801240" cy="1530000"/>
            <a:chOff x="6476400" y="529200"/>
            <a:chExt cx="1801240" cy="1530000"/>
          </a:xfrm>
        </p:grpSpPr>
        <p:sp>
          <p:nvSpPr>
            <p:cNvPr id="25" name="Oval 24"/>
            <p:cNvSpPr>
              <a:spLocks/>
            </p:cNvSpPr>
            <p:nvPr/>
          </p:nvSpPr>
          <p:spPr>
            <a:xfrm>
              <a:off x="6476400" y="529200"/>
              <a:ext cx="1801240" cy="1530000"/>
            </a:xfrm>
            <a:prstGeom prst="ellipse">
              <a:avLst/>
            </a:prstGeom>
            <a:gradFill rotWithShape="1">
              <a:gsLst>
                <a:gs pos="0">
                  <a:srgbClr val="6BB76D">
                    <a:shade val="63000"/>
                    <a:satMod val="165000"/>
                  </a:srgbClr>
                </a:gs>
                <a:gs pos="30000">
                  <a:srgbClr val="6BB76D">
                    <a:shade val="58000"/>
                    <a:satMod val="165000"/>
                  </a:srgbClr>
                </a:gs>
                <a:gs pos="75000">
                  <a:srgbClr val="6BB76D">
                    <a:shade val="30000"/>
                    <a:satMod val="175000"/>
                  </a:srgbClr>
                </a:gs>
                <a:gs pos="100000">
                  <a:srgbClr val="6BB76D">
                    <a:shade val="15000"/>
                    <a:satMod val="175000"/>
                  </a:srgbClr>
                </a:gs>
              </a:gsLst>
              <a:path path="circle">
                <a:fillToRect l="5000" t="100000" r="120000" b="10000"/>
              </a:path>
            </a:gra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6BB76D"/>
              </a:contourClr>
            </a:sp3d>
          </p:spPr>
        </p:sp>
        <p:sp>
          <p:nvSpPr>
            <p:cNvPr id="26" name="Oval 4"/>
            <p:cNvSpPr/>
            <p:nvPr/>
          </p:nvSpPr>
          <p:spPr>
            <a:xfrm>
              <a:off x="6646614" y="785372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vi-VN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1999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81675" y="2152200"/>
            <a:ext cx="1801240" cy="1530000"/>
            <a:chOff x="4294800" y="2437200"/>
            <a:chExt cx="1801240" cy="1530000"/>
          </a:xfrm>
        </p:grpSpPr>
        <p:sp>
          <p:nvSpPr>
            <p:cNvPr id="28" name="Oval 27"/>
            <p:cNvSpPr>
              <a:spLocks/>
            </p:cNvSpPr>
            <p:nvPr/>
          </p:nvSpPr>
          <p:spPr>
            <a:xfrm>
              <a:off x="4294800" y="2437200"/>
              <a:ext cx="1801240" cy="1530000"/>
            </a:xfrm>
            <a:prstGeom prst="ellipse">
              <a:avLst/>
            </a:prstGeom>
            <a:solidFill>
              <a:srgbClr val="F0AD00">
                <a:lumMod val="50000"/>
              </a:srgbClr>
            </a:solidFill>
            <a:ln>
              <a:noFill/>
            </a:ln>
            <a:effectLst>
              <a:outerShdw blurRad="50800" dist="20000" dir="5400000" rotWithShape="0">
                <a:srgbClr val="000000">
                  <a:alpha val="42000"/>
                </a:srgbClr>
              </a:outerShdw>
            </a:effectLst>
            <a:scene3d>
              <a:camera prst="perspectiveRelaxed" fov="3300000">
                <a:rot lat="17580000" lon="0" rev="0"/>
              </a:camera>
              <a:lightRig rig="threePt" dir="t">
                <a:rot lat="0" lon="0" rev="4200000"/>
              </a:lightRig>
            </a:scene3d>
            <a:sp3d extrusionH="127000" prstMaterial="metal">
              <a:bevelT w="127000" h="63500" prst="cross"/>
              <a:contourClr>
                <a:srgbClr val="F0AD00"/>
              </a:contourClr>
            </a:sp3d>
          </p:spPr>
        </p:sp>
        <p:sp>
          <p:nvSpPr>
            <p:cNvPr id="29" name="Oval 4"/>
            <p:cNvSpPr/>
            <p:nvPr/>
          </p:nvSpPr>
          <p:spPr>
            <a:xfrm>
              <a:off x="4464374" y="2695700"/>
              <a:ext cx="1467861" cy="100691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 fov="3300000"/>
              <a:lightRig rig="threePt" dir="t">
                <a:rot lat="0" lon="0" rev="4200000"/>
              </a:lightRig>
            </a:scene3d>
            <a:sp3d prstMaterial="metal"/>
          </p:spPr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 fontAlgn="auto">
                <a:lnSpc>
                  <a:spcPts val="4320"/>
                </a:lnSpc>
                <a:spcAft>
                  <a:spcPct val="35000"/>
                </a:spcAft>
                <a:defRPr/>
              </a:pPr>
              <a:r>
                <a:rPr lang="vi-VN" sz="320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rbel"/>
                </a:rPr>
                <a:t>1991</a:t>
              </a:r>
              <a:endParaRPr kumimoji="0" lang="en-US" sz="32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30" name="Text Placeholder 3"/>
          <p:cNvSpPr txBox="1">
            <a:spLocks/>
          </p:cNvSpPr>
          <p:nvPr/>
        </p:nvSpPr>
        <p:spPr>
          <a:xfrm>
            <a:off x="2391746" y="6239725"/>
            <a:ext cx="1855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  <a:latin typeface="Calibri" pitchFamily="34" charset="0"/>
              </a:rPr>
              <a:t>Waterfall (Royce)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238000" y="3856134"/>
            <a:ext cx="366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vi-VN" b="1" i="1" smtClean="0">
                <a:solidFill>
                  <a:srgbClr val="44606D"/>
                </a:solidFill>
                <a:latin typeface="Calibri" pitchFamily="34" charset="0"/>
              </a:rPr>
              <a:t>Spiral Model (Barry Boehm)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614425" y="2852843"/>
            <a:ext cx="4214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RAD</a:t>
            </a:r>
            <a:r>
              <a:rPr lang="vi-VN" b="1" i="1" smtClean="0">
                <a:solidFill>
                  <a:srgbClr val="44606D"/>
                </a:solidFill>
              </a:rPr>
              <a:t> </a:t>
            </a:r>
            <a:r>
              <a:rPr lang="en-US" b="1" i="1" smtClean="0">
                <a:solidFill>
                  <a:srgbClr val="44606D"/>
                </a:solidFill>
              </a:rPr>
              <a:t>(James Martin)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716825" y="1888993"/>
            <a:ext cx="4214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RUP (Rational)</a:t>
            </a: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1971297" y="1055768"/>
            <a:ext cx="4706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  <a:latin typeface="Calibri" pitchFamily="34" charset="0"/>
              </a:rPr>
              <a:t>A</a:t>
            </a:r>
            <a:r>
              <a:rPr lang="vi-VN" b="1" i="1" smtClean="0">
                <a:solidFill>
                  <a:srgbClr val="44606D"/>
                </a:solidFill>
                <a:latin typeface="Calibri" pitchFamily="34" charset="0"/>
              </a:rPr>
              <a:t>gile, </a:t>
            </a:r>
            <a:r>
              <a:rPr lang="en-US" b="1" i="1" smtClean="0">
                <a:solidFill>
                  <a:srgbClr val="44606D"/>
                </a:solidFill>
                <a:latin typeface="Calibri" pitchFamily="34" charset="0"/>
              </a:rPr>
              <a:t>e.g. XP</a:t>
            </a:r>
            <a:r>
              <a:rPr lang="vi-VN" b="1" i="1" smtClean="0">
                <a:solidFill>
                  <a:srgbClr val="44606D"/>
                </a:solidFill>
                <a:latin typeface="Calibri" pitchFamily="34" charset="0"/>
              </a:rPr>
              <a:t> </a:t>
            </a:r>
            <a:r>
              <a:rPr lang="en-US" b="1" i="1" smtClean="0">
                <a:solidFill>
                  <a:srgbClr val="44606D"/>
                </a:solidFill>
                <a:latin typeface="Calibri" pitchFamily="34" charset="0"/>
              </a:rPr>
              <a:t>(Kent Beck)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4237165" y="4833665"/>
            <a:ext cx="1855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vi-VN" b="1" i="1" smtClean="0">
                <a:solidFill>
                  <a:srgbClr val="44606D"/>
                </a:solidFill>
                <a:latin typeface="Calibri" pitchFamily="34" charset="0"/>
              </a:rPr>
              <a:t>V-Model (Anon) 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31" name="Picture 30" descr="Picture3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Agile Manifesto</a:t>
            </a:r>
            <a:endParaRPr lang="vi-VN" cap="all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962400" y="1357509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OVER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1384554" y="1219200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Individuals &amp; Interactions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1384554" y="2430201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Working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Software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384554" y="3637526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Customer Collaboration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1384554" y="4844851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Responding to Change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Rounded Rectangle 25"/>
          <p:cNvSpPr>
            <a:spLocks noChangeAspect="1"/>
          </p:cNvSpPr>
          <p:nvPr/>
        </p:nvSpPr>
        <p:spPr>
          <a:xfrm>
            <a:off x="5357750" y="1222876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Processes &amp;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Tools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Rounded Rectangle 26"/>
          <p:cNvSpPr>
            <a:spLocks noChangeAspect="1"/>
          </p:cNvSpPr>
          <p:nvPr/>
        </p:nvSpPr>
        <p:spPr>
          <a:xfrm>
            <a:off x="5357750" y="2433877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Comprehensive Documentation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Rounded Rectangle 27"/>
          <p:cNvSpPr>
            <a:spLocks noChangeAspect="1"/>
          </p:cNvSpPr>
          <p:nvPr/>
        </p:nvSpPr>
        <p:spPr>
          <a:xfrm>
            <a:off x="5357750" y="3641202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Contract Negotiation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Rounded Rectangle 28"/>
          <p:cNvSpPr>
            <a:spLocks noChangeAspect="1"/>
          </p:cNvSpPr>
          <p:nvPr/>
        </p:nvSpPr>
        <p:spPr>
          <a:xfrm>
            <a:off x="5357750" y="4848527"/>
            <a:ext cx="2196846" cy="779526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Following 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Plan</a:t>
            </a:r>
            <a:endParaRPr kumimoji="0" lang="vi-V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16625" y="5943600"/>
            <a:ext cx="8686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58738" marR="0" lvl="0" algn="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buSzTx/>
              <a:tabLst/>
              <a:defRPr/>
            </a:pPr>
            <a:r>
              <a:rPr lang="en-US" sz="1400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Source: http://www.agilemanifesto.org/</a:t>
            </a:r>
            <a:endParaRPr lang="vi-VN" sz="1400" i="1" dirty="0">
              <a:solidFill>
                <a:srgbClr val="44606D"/>
              </a:solidFill>
              <a:ea typeface="Verdana" pitchFamily="34" charset="0"/>
              <a:cs typeface="Arial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962400" y="2574460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OVER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3962400" y="3769425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OVER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3962400" y="4972285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6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OVER</a:t>
            </a:r>
          </a:p>
        </p:txBody>
      </p:sp>
      <p:pic>
        <p:nvPicPr>
          <p:cNvPr id="18" name="Picture 3" descr="C:\Documents and Settings\Rmonge.RADVIEW\Application Data\Microsoft\Media Catalog\Downloaded Clips\cl2b\j0107578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134596" y="-11875"/>
            <a:ext cx="933204" cy="846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AGILE MODEL SERIES</a:t>
            </a:r>
            <a:endParaRPr lang="vi-VN" cap="all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4000" y="100012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SzPct val="100000"/>
              <a:buFont typeface="Wingdings 2" pitchFamily="18" charset="2"/>
              <a:buChar char=""/>
            </a:pPr>
            <a:endParaRPr lang="en-US" b="0" dirty="0" smtClean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SzPct val="100000"/>
              <a:buFont typeface="Wingdings 2" pitchFamily="18" charset="2"/>
              <a:buChar char=""/>
            </a:pPr>
            <a:endParaRPr lang="en-US" b="0" dirty="0"/>
          </a:p>
        </p:txBody>
      </p:sp>
      <p:pic>
        <p:nvPicPr>
          <p:cNvPr id="11" name="Picture 10" descr="Picture1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01576" y="938203"/>
            <a:ext cx="6496046" cy="5245148"/>
          </a:xfrm>
          <a:prstGeom prst="rect">
            <a:avLst/>
          </a:prstGeom>
        </p:spPr>
      </p:pic>
      <p:pic>
        <p:nvPicPr>
          <p:cNvPr id="12" name="Picture 11" descr="Picture2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06452" y="938203"/>
            <a:ext cx="6496046" cy="5245148"/>
          </a:xfrm>
          <a:prstGeom prst="rect">
            <a:avLst/>
          </a:prstGeom>
        </p:spPr>
      </p:pic>
      <p:pic>
        <p:nvPicPr>
          <p:cNvPr id="13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975" y="5205350"/>
            <a:ext cx="738250" cy="381000"/>
          </a:xfrm>
          <a:prstGeom prst="rect">
            <a:avLst/>
          </a:prstGeom>
          <a:noFill/>
        </p:spPr>
      </p:pic>
      <p:pic>
        <p:nvPicPr>
          <p:cNvPr id="14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1525" y="4888675"/>
            <a:ext cx="738250" cy="381000"/>
          </a:xfrm>
          <a:prstGeom prst="rect">
            <a:avLst/>
          </a:prstGeom>
          <a:noFill/>
        </p:spPr>
      </p:pic>
      <p:pic>
        <p:nvPicPr>
          <p:cNvPr id="15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1900" y="3569525"/>
            <a:ext cx="738250" cy="381000"/>
          </a:xfrm>
          <a:prstGeom prst="rect">
            <a:avLst/>
          </a:prstGeom>
          <a:noFill/>
        </p:spPr>
      </p:pic>
      <p:pic>
        <p:nvPicPr>
          <p:cNvPr id="16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975" y="2538350"/>
            <a:ext cx="738250" cy="381000"/>
          </a:xfrm>
          <a:prstGeom prst="rect">
            <a:avLst/>
          </a:prstGeom>
          <a:noFill/>
        </p:spPr>
      </p:pic>
      <p:pic>
        <p:nvPicPr>
          <p:cNvPr id="17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2425" y="2209800"/>
            <a:ext cx="738250" cy="381000"/>
          </a:xfrm>
          <a:prstGeom prst="rect">
            <a:avLst/>
          </a:prstGeom>
          <a:noFill/>
        </p:spPr>
      </p:pic>
      <p:pic>
        <p:nvPicPr>
          <p:cNvPr id="18" name="Picture 14" descr="highl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3275" y="2333500"/>
            <a:ext cx="738250" cy="381000"/>
          </a:xfrm>
          <a:prstGeom prst="rect">
            <a:avLst/>
          </a:prstGeom>
          <a:noFill/>
        </p:spPr>
      </p:pic>
      <p:pic>
        <p:nvPicPr>
          <p:cNvPr id="19" name="Picture 18" descr="Picture3.png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en-US" dirty="0"/>
          </a:p>
        </p:txBody>
      </p:sp>
      <p:pic>
        <p:nvPicPr>
          <p:cNvPr id="3" name="Picture 2" descr="Picture1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842" y="3951465"/>
            <a:ext cx="3068357" cy="2848206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2890038" y="59545"/>
            <a:ext cx="6193152" cy="1017431"/>
          </a:xfrm>
          <a:prstGeom prst="rect">
            <a:avLst/>
          </a:prstGeom>
        </p:spPr>
        <p:txBody>
          <a:bodyPr/>
          <a:lstStyle/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“A man who carries a cat by the tail learns something he can learn in no other way. </a:t>
            </a:r>
          </a:p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- Mark Twain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26014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Scrum: Framework, Not Methodology </a:t>
            </a:r>
            <a:endParaRPr lang="vi-VN" cap="all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7627" y="3369732"/>
            <a:ext cx="3593779" cy="23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4000" y="123762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8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 smtClean="0">
                <a:latin typeface="Calibri" pitchFamily="34" charset="0"/>
              </a:rPr>
              <a:t>A </a:t>
            </a:r>
            <a:r>
              <a:rPr lang="en-US" sz="3200" b="0">
                <a:latin typeface="Calibri" pitchFamily="34" charset="0"/>
              </a:rPr>
              <a:t>tool used to learn to build higher quality software with a better return on investment </a:t>
            </a:r>
          </a:p>
          <a:p>
            <a:pPr marL="261938" lvl="2" indent="-261938" defTabSz="457200" fontAlgn="base">
              <a:spcBef>
                <a:spcPts val="1800"/>
              </a:spcBef>
              <a:spcAft>
                <a:spcPct val="0"/>
              </a:spcAft>
              <a:buClr>
                <a:srgbClr val="0ECCF2"/>
              </a:buClr>
            </a:pPr>
            <a:r>
              <a:rPr lang="vi-VN" sz="3200" b="0" smtClean="0">
                <a:latin typeface="Calibri" pitchFamily="34" charset="0"/>
              </a:rPr>
              <a:t>D</a:t>
            </a:r>
            <a:r>
              <a:rPr lang="en-US" sz="3200" b="0" smtClean="0">
                <a:latin typeface="Calibri" pitchFamily="34" charset="0"/>
              </a:rPr>
              <a:t>oes </a:t>
            </a:r>
            <a:r>
              <a:rPr lang="en-US" sz="3200" b="0">
                <a:latin typeface="Calibri" pitchFamily="34" charset="0"/>
              </a:rPr>
              <a:t>not provide the answers to most problems </a:t>
            </a:r>
          </a:p>
          <a:p>
            <a:pPr marL="261938" lvl="2" indent="-261938" defTabSz="457200" fontAlgn="base">
              <a:spcBef>
                <a:spcPts val="1800"/>
              </a:spcBef>
              <a:spcAft>
                <a:spcPct val="0"/>
              </a:spcAft>
              <a:buClr>
                <a:srgbClr val="0ECCF2"/>
              </a:buClr>
            </a:pPr>
            <a:r>
              <a:rPr lang="vi-VN" sz="3200" b="0" smtClean="0">
                <a:latin typeface="Calibri" pitchFamily="34" charset="0"/>
              </a:rPr>
              <a:t>N</a:t>
            </a:r>
            <a:r>
              <a:rPr lang="en-US" sz="3200" b="0" smtClean="0">
                <a:latin typeface="Calibri" pitchFamily="34" charset="0"/>
              </a:rPr>
              <a:t>ot </a:t>
            </a:r>
            <a:r>
              <a:rPr lang="en-US" sz="3200" b="0">
                <a:latin typeface="Calibri" pitchFamily="34" charset="0"/>
              </a:rPr>
              <a:t>a methodology </a:t>
            </a:r>
          </a:p>
          <a:p>
            <a:pPr marL="261938" lvl="2" indent="-261938" defTabSz="457200" fontAlgn="base">
              <a:spcBef>
                <a:spcPts val="18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 smtClean="0">
                <a:latin typeface="Calibri" pitchFamily="34" charset="0"/>
              </a:rPr>
              <a:t>Simply </a:t>
            </a:r>
            <a:r>
              <a:rPr lang="en-US" sz="3200" b="0">
                <a:latin typeface="Calibri" pitchFamily="34" charset="0"/>
              </a:rPr>
              <a:t>a framework </a:t>
            </a:r>
          </a:p>
          <a:p>
            <a:pPr marL="261938" lvl="2" indent="-261938" defTabSz="457200" fontAlgn="base">
              <a:spcBef>
                <a:spcPts val="18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 smtClean="0">
                <a:latin typeface="Calibri" pitchFamily="34" charset="0"/>
              </a:rPr>
              <a:t>Not </a:t>
            </a:r>
            <a:r>
              <a:rPr lang="en-US" sz="3200" b="0">
                <a:latin typeface="Calibri" pitchFamily="34" charset="0"/>
              </a:rPr>
              <a:t>a silver bullet </a:t>
            </a:r>
          </a:p>
        </p:txBody>
      </p:sp>
      <p:pic>
        <p:nvPicPr>
          <p:cNvPr id="6" name="Picture 12" descr="j0088832[1]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Scrum: What’s In A name?</a:t>
            </a:r>
            <a:endParaRPr lang="vi-VN" cap="all" dirty="0"/>
          </a:p>
        </p:txBody>
      </p:sp>
      <p:pic>
        <p:nvPicPr>
          <p:cNvPr id="5" name="Picture 4" descr="scr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0700" y="1093538"/>
            <a:ext cx="708660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6" name="Picture 12" descr="j0088832[1]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eadline quote white wid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7677" y="1033777"/>
            <a:ext cx="8053388" cy="44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 Is A Common Development Approach</a:t>
            </a:r>
            <a:endParaRPr lang="vi-VN" cap="all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 t="1378" b="8738"/>
          <a:stretch>
            <a:fillRect/>
          </a:stretch>
        </p:blipFill>
        <p:spPr bwMode="auto">
          <a:xfrm>
            <a:off x="1219936" y="1460179"/>
            <a:ext cx="6370320" cy="3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16625" y="5670475"/>
            <a:ext cx="8686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58738" algn="r" fontAlgn="base"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defRPr/>
            </a:pPr>
            <a:r>
              <a:rPr lang="en-US" sz="1400" i="1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Source: November 2011 Global Agile Software Application Development Online Survey </a:t>
            </a:r>
          </a:p>
          <a:p>
            <a:pPr marL="58738" algn="r" fontAlgn="base"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defRPr/>
            </a:pPr>
            <a:r>
              <a:rPr lang="en-US" sz="1400" i="1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Base: 205 organizations who are implementing or have implemented Agile </a:t>
            </a:r>
          </a:p>
          <a:p>
            <a:pPr marL="58738" algn="r" fontAlgn="base">
              <a:spcBef>
                <a:spcPct val="0"/>
              </a:spcBef>
              <a:spcAft>
                <a:spcPct val="0"/>
              </a:spcAft>
              <a:buClr>
                <a:srgbClr val="0ECCF2"/>
              </a:buClr>
              <a:defRPr/>
            </a:pPr>
            <a:r>
              <a:rPr lang="en-US" sz="1400" i="1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(multiple responses accepted) </a:t>
            </a:r>
            <a:endParaRPr lang="vi-VN" sz="1400" i="1" dirty="0">
              <a:solidFill>
                <a:srgbClr val="44606D"/>
              </a:solidFill>
              <a:ea typeface="Verdana" pitchFamily="34" charset="0"/>
              <a:cs typeface="Arial" pitchFamily="34" charset="0"/>
            </a:endParaRPr>
          </a:p>
        </p:txBody>
      </p:sp>
      <p:pic>
        <p:nvPicPr>
          <p:cNvPr id="8" name="Picture 12" descr="j0088832[1]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 Is A Tool Used To Become Agile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47124" y="1641375"/>
            <a:ext cx="4377378" cy="1569660"/>
          </a:xfrm>
        </p:spPr>
        <p:txBody>
          <a:bodyPr wrap="square">
            <a:spAutoFit/>
          </a:bodyPr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/>
              <a:t>Scrum</a:t>
            </a:r>
            <a:r>
              <a:rPr lang="vi-VN" sz="2400" b="0"/>
              <a:t>: </a:t>
            </a:r>
            <a:r>
              <a:rPr lang="en-US" sz="2400" b="0"/>
              <a:t>Short</a:t>
            </a:r>
            <a:r>
              <a:rPr lang="en-US" sz="2400" b="0" dirty="0"/>
              <a:t>, high value iterations that deliver valuable, opportunistic pieces of functionality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096988" y="4073244"/>
            <a:ext cx="481939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lvl="2" indent="-261938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Font typeface="Wingdings" charset="2"/>
              <a:buChar char="§"/>
            </a:pPr>
            <a:r>
              <a:rPr lang="en-US" sz="240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Work is done by self-organizing, cross-functional teams. </a:t>
            </a:r>
          </a:p>
          <a:p>
            <a:pPr marL="261938" lvl="2" indent="-261938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Font typeface="Wingdings" charset="2"/>
              <a:buChar char="§"/>
            </a:pPr>
            <a:r>
              <a:rPr lang="en-US" sz="240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Highly productive, creative, and delivering high quality product.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50119" y="1499335"/>
          <a:ext cx="36576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24"/>
                <a:gridCol w="2524158"/>
                <a:gridCol w="563427"/>
              </a:tblGrid>
              <a:tr h="370840">
                <a:tc rowSpan="5"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Plan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9F9"/>
                    </a:solidFill>
                  </a:tcPr>
                </a:tc>
                <a:tc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Analyze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BEC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kern="120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Review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9F9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kern="120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Design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B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kern="120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Code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B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kern="120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Test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B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1938" lvl="2" indent="-261938" algn="ctr" defTabSz="457200" rtl="0" eaLnBrk="1" fontAlgn="base" latinLnBrk="0" hangingPunct="1"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ECCF2"/>
                        </a:buClr>
                        <a:buFont typeface="Wingdings" charset="2"/>
                        <a:buNone/>
                      </a:pPr>
                      <a:r>
                        <a:rPr lang="vi-VN" sz="1800" b="0" kern="1200" smtClean="0">
                          <a:solidFill>
                            <a:srgbClr val="44606D"/>
                          </a:solidFill>
                          <a:latin typeface="Calibri" pitchFamily="34" charset="0"/>
                          <a:ea typeface="Verdana" pitchFamily="34" charset="0"/>
                          <a:cs typeface="Arial" pitchFamily="34" charset="0"/>
                        </a:rPr>
                        <a:t>Release</a:t>
                      </a:r>
                      <a:endParaRPr lang="en-US" sz="1800" b="0" kern="1200" smtClean="0">
                        <a:solidFill>
                          <a:srgbClr val="44606D"/>
                        </a:solidFill>
                        <a:latin typeface="Calibri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B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>
            <a:spLocks noChangeAspect="1"/>
          </p:cNvSpPr>
          <p:nvPr/>
        </p:nvSpPr>
        <p:spPr bwMode="auto">
          <a:xfrm>
            <a:off x="916133" y="4305770"/>
            <a:ext cx="2649111" cy="1423801"/>
          </a:xfrm>
          <a:prstGeom prst="ellipse">
            <a:avLst/>
          </a:prstGeom>
          <a:gradFill flip="none" rotWithShape="1">
            <a:gsLst>
              <a:gs pos="7000">
                <a:srgbClr val="FFFFFF">
                  <a:lumMod val="50000"/>
                </a:srgbClr>
              </a:gs>
              <a:gs pos="100000">
                <a:srgbClr val="808080">
                  <a:lumMod val="50000"/>
                </a:srgbClr>
              </a:gs>
              <a:gs pos="100000">
                <a:srgbClr val="FFFFFF">
                  <a:lumMod val="50000"/>
                </a:srgbClr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19499998" lon="0" rev="0"/>
            </a:camera>
            <a:lightRig rig="soft" dir="t"/>
          </a:scene3d>
          <a:sp3d extrusionH="190500" prstMaterial="plastic">
            <a:bevelT w="63500" h="25400" prst="artDeco"/>
            <a:extrusionClr>
              <a:srgbClr val="808080">
                <a:lumMod val="50000"/>
              </a:srgbClr>
            </a:extrusionClr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9" name="Rectangle 82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5453" y="4058107"/>
            <a:ext cx="1423035" cy="131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Rectangle 8237"/>
          <p:cNvPicPr>
            <a:picLocks noChangeAspect="1" noChangeArrowheads="1"/>
          </p:cNvPicPr>
          <p:nvPr/>
        </p:nvPicPr>
        <p:blipFill>
          <a:blip r:embed="rId3">
            <a:lum bright="6000" contrast="6000"/>
          </a:blip>
          <a:srcRect/>
          <a:stretch>
            <a:fillRect/>
          </a:stretch>
        </p:blipFill>
        <p:spPr bwMode="auto">
          <a:xfrm>
            <a:off x="2137930" y="4153354"/>
            <a:ext cx="874286" cy="11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Rectangle 8238"/>
          <p:cNvPicPr>
            <a:picLocks noChangeAspect="1" noChangeArrowheads="1"/>
          </p:cNvPicPr>
          <p:nvPr/>
        </p:nvPicPr>
        <p:blipFill>
          <a:blip r:embed="rId4">
            <a:lum bright="6000" contrast="6000"/>
          </a:blip>
          <a:srcRect/>
          <a:stretch>
            <a:fillRect/>
          </a:stretch>
        </p:blipFill>
        <p:spPr bwMode="auto">
          <a:xfrm>
            <a:off x="1680732" y="4442289"/>
            <a:ext cx="857143" cy="112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Rectangle 8214"/>
          <p:cNvPicPr>
            <a:picLocks noChangeAspect="1" noChangeArrowheads="1"/>
          </p:cNvPicPr>
          <p:nvPr/>
        </p:nvPicPr>
        <p:blipFill>
          <a:blip r:embed="rId5">
            <a:lum bright="6000" contrast="6000"/>
          </a:blip>
          <a:srcRect/>
          <a:stretch>
            <a:fillRect/>
          </a:stretch>
        </p:blipFill>
        <p:spPr bwMode="auto">
          <a:xfrm>
            <a:off x="1985530" y="4381954"/>
            <a:ext cx="874286" cy="11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j0088832[1]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 Has Three Legs </a:t>
            </a:r>
            <a:endParaRPr lang="vi-VN" cap="all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1060860" y="389248"/>
          <a:ext cx="6966857" cy="551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2" descr="j0088832[1]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3 Types Of Content In Scrum  </a:t>
            </a:r>
            <a:endParaRPr lang="vi-VN" cap="all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24586" y="546265"/>
          <a:ext cx="8641281" cy="5830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12" descr="j0088832[1]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AGILE DEVELOPMENT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674421" y="59545"/>
            <a:ext cx="7408769" cy="1017431"/>
          </a:xfrm>
          <a:prstGeom prst="rect">
            <a:avLst/>
          </a:prstGeom>
        </p:spPr>
        <p:txBody>
          <a:bodyPr/>
          <a:lstStyle/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“I am a firm believer in the people. If given the truth, they can be depended upon to meet any challenge. The great point is to bring them the real facts.” </a:t>
            </a:r>
          </a:p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 Abraham Lincoln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12" descr="j0088832[1]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>
            <a:off x="130156" y="4429495"/>
            <a:ext cx="3971074" cy="217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299445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Roles: Each One Has A Specific Responsibility   </a:t>
            </a:r>
            <a:endParaRPr lang="vi-VN" cap="all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24586" y="1397000"/>
          <a:ext cx="856541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laneamiento-estrategico-pyme-L-w8MAg4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0211" y="-23750"/>
            <a:ext cx="1339401" cy="91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Roles, Artifacts &amp; Events In Action </a:t>
            </a:r>
            <a:endParaRPr lang="vi-VN" cap="all" dirty="0"/>
          </a:p>
        </p:txBody>
      </p:sp>
      <p:pic>
        <p:nvPicPr>
          <p:cNvPr id="5" name="Picture 4" descr="8Ste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6" y="947717"/>
            <a:ext cx="8204740" cy="580015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12" descr="j0088832[1]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78875" y="23749"/>
            <a:ext cx="1577375" cy="77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How Is Scrum Empirical?</a:t>
            </a:r>
            <a:endParaRPr lang="vi-VN" cap="al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5643" y="1836376"/>
          <a:ext cx="7849587" cy="3219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9"/>
                <a:gridCol w="2616529"/>
                <a:gridCol w="2616529"/>
              </a:tblGrid>
              <a:tr h="504371"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latin typeface="Calibri" pitchFamily="34" charset="0"/>
                        </a:rPr>
                        <a:t>Event</a:t>
                      </a:r>
                      <a:endParaRPr lang="en-US" sz="200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latin typeface="Calibri" pitchFamily="34" charset="0"/>
                        </a:rPr>
                        <a:t>Inspection</a:t>
                      </a:r>
                      <a:endParaRPr lang="en-US" sz="200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latin typeface="Calibri" pitchFamily="34" charset="0"/>
                        </a:rPr>
                        <a:t>Adaptation</a:t>
                      </a:r>
                      <a:endParaRPr lang="en-US" sz="2000"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04371"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Sprint Planning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Product Backlog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Goal, Sprint Backlog</a:t>
                      </a:r>
                    </a:p>
                  </a:txBody>
                  <a:tcPr anchor="ctr"/>
                </a:tc>
              </a:tr>
              <a:tr h="504371"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Daily Scrum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Progress</a:t>
                      </a:r>
                      <a:r>
                        <a:rPr lang="vi-VN" sz="2000" baseline="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 to date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Sprint Backlog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04371"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Sprint Review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Increment, Sprint, Product Backlog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Product Backlog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</a:tr>
              <a:tr h="504371">
                <a:tc>
                  <a:txBody>
                    <a:bodyPr/>
                    <a:lstStyle/>
                    <a:p>
                      <a:pPr algn="ctr"/>
                      <a:r>
                        <a:rPr lang="vi-VN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Retrospective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Process of Sprint</a:t>
                      </a:r>
                      <a:endParaRPr lang="en-US" sz="2000">
                        <a:solidFill>
                          <a:srgbClr val="1A485A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Actionable and</a:t>
                      </a:r>
                      <a:r>
                        <a:rPr lang="vi-VN" sz="2000" baseline="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 </a:t>
                      </a:r>
                      <a:r>
                        <a:rPr lang="en-US" sz="2000" smtClean="0">
                          <a:solidFill>
                            <a:srgbClr val="1A485A"/>
                          </a:solidFill>
                          <a:latin typeface="Calibri" pitchFamily="34" charset="0"/>
                        </a:rPr>
                        <a:t>committed improvements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 descr="Picture4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9656" y="0"/>
            <a:ext cx="1158144" cy="8716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WHAT ‘S PRODUCT BACKLOG?</a:t>
            </a:r>
            <a:endParaRPr lang="vi-VN" cap="al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1012000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The Product Backlog is an ordered list of everything that might be needed in the </a:t>
            </a:r>
            <a:r>
              <a:rPr lang="en-US" sz="2800" b="0" smtClean="0"/>
              <a:t>product.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The </a:t>
            </a:r>
            <a:r>
              <a:rPr lang="en-US" sz="2800" b="0"/>
              <a:t>Product Owner is responsible for the Product Backlog, including its content, availability, and ordering</a:t>
            </a:r>
            <a:r>
              <a:rPr lang="en-US" sz="2800" b="0" smtClean="0"/>
              <a:t>.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The Product Backlog evolves as the product and the environment in which it will be used evolves. </a:t>
            </a:r>
            <a:endParaRPr lang="en-US" sz="2800" b="0" smtClean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The Product Backlog is often ordered by value, risk, priority, and </a:t>
            </a:r>
            <a:r>
              <a:rPr lang="en-US" sz="2800" b="0" smtClean="0"/>
              <a:t>necessity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Higher ordered Product Backlog items are clearer and more detailed than lower ordered ones     </a:t>
            </a:r>
          </a:p>
        </p:txBody>
      </p:sp>
      <p:pic>
        <p:nvPicPr>
          <p:cNvPr id="7" name="Content Placeholder 4" descr="Picture9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flipH="1">
            <a:off x="7730836" y="-11876"/>
            <a:ext cx="1385713" cy="86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PRODUCT BACKLOG SAMPLE</a:t>
            </a:r>
            <a:endParaRPr lang="vi-VN" cap="all" dirty="0"/>
          </a:p>
        </p:txBody>
      </p:sp>
      <p:pic>
        <p:nvPicPr>
          <p:cNvPr id="51202" name="Picture 2" descr="http://www.redminebacklogs.net/assets/images/master_backlo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717" y="1139081"/>
            <a:ext cx="7302857" cy="47314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6" name="Content Placeholder 4" descr="Picture9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flipH="1">
            <a:off x="7730836" y="-11876"/>
            <a:ext cx="1385713" cy="86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How Is Scrum Iterative?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90512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dirty="0" smtClean="0"/>
              <a:t>Sprints </a:t>
            </a:r>
            <a:r>
              <a:rPr lang="en-US" sz="2800" b="0" dirty="0"/>
              <a:t>are time-boxed iterations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dirty="0" smtClean="0"/>
              <a:t>All </a:t>
            </a:r>
            <a:r>
              <a:rPr lang="en-US" sz="2800" b="0" dirty="0"/>
              <a:t>development is done within Sprint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dirty="0" smtClean="0"/>
              <a:t>A </a:t>
            </a:r>
            <a:r>
              <a:rPr lang="en-US" sz="2800" b="0" dirty="0"/>
              <a:t>Sprint has a constant duration of 1 month or less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dirty="0"/>
              <a:t>During the Sprint: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dirty="0" smtClean="0"/>
              <a:t>No </a:t>
            </a:r>
            <a:r>
              <a:rPr lang="en-US" sz="2400" b="0" dirty="0"/>
              <a:t>changes are made that would affect the Sprint Goal;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dirty="0" smtClean="0"/>
              <a:t>Development </a:t>
            </a:r>
            <a:r>
              <a:rPr lang="en-US" sz="2400" b="0" dirty="0"/>
              <a:t>Team </a:t>
            </a:r>
            <a:r>
              <a:rPr lang="en-US" sz="2400" b="0" dirty="0" smtClean="0"/>
              <a:t>composition;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dirty="0" smtClean="0"/>
              <a:t>Quality </a:t>
            </a:r>
            <a:r>
              <a:rPr lang="en-US" sz="2400" b="0" dirty="0"/>
              <a:t>goals remain constant;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dirty="0" smtClean="0"/>
              <a:t>Scope </a:t>
            </a:r>
            <a:r>
              <a:rPr lang="en-US" sz="2400" b="0" dirty="0"/>
              <a:t>may be clarified and re-negotiated between the Product Owner and Development Team as more is learned.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dirty="0" smtClean="0"/>
              <a:t>Sprint </a:t>
            </a:r>
            <a:r>
              <a:rPr lang="en-US" sz="2800" b="0" dirty="0"/>
              <a:t>Planning Meeting, Daily Scrums, the development work, </a:t>
            </a:r>
            <a:r>
              <a:rPr lang="en-US" sz="2800" b="0" dirty="0" smtClean="0"/>
              <a:t>Sprint </a:t>
            </a:r>
            <a:r>
              <a:rPr lang="en-US" sz="2800" b="0" dirty="0"/>
              <a:t>Review Meeting, and </a:t>
            </a:r>
            <a:r>
              <a:rPr lang="en-US" sz="2800" b="0" dirty="0" smtClean="0"/>
              <a:t>Sprint </a:t>
            </a:r>
            <a:r>
              <a:rPr lang="en-US" sz="2800" b="0" dirty="0"/>
              <a:t>Retrospective  </a:t>
            </a:r>
          </a:p>
        </p:txBody>
      </p:sp>
      <p:pic>
        <p:nvPicPr>
          <p:cNvPr id="6" name="Picture 5" descr="Picture4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9656" y="0"/>
            <a:ext cx="1158144" cy="8716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Planning Meeting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1012000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The work to be performed in the Sprint is planned at the Sprint Planning Meeting. </a:t>
            </a:r>
            <a:endParaRPr lang="en-US" sz="2800" b="0" smtClean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This </a:t>
            </a:r>
            <a:r>
              <a:rPr lang="en-US" sz="2800" b="0"/>
              <a:t>plan is created by the collaborative work of the entire Scrum Team.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The Sprint Planning Meeting is time-boxed to eight hours for a one-month Sprint</a:t>
            </a:r>
            <a:r>
              <a:rPr lang="en-US" sz="2800" b="0" smtClean="0"/>
              <a:t>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The </a:t>
            </a:r>
            <a:r>
              <a:rPr lang="en-US" sz="2800" b="0"/>
              <a:t>Sprint Planning Meeting consists of two </a:t>
            </a:r>
            <a:r>
              <a:rPr lang="en-US" sz="2800" b="0" smtClean="0"/>
              <a:t>parts</a:t>
            </a:r>
            <a:endParaRPr lang="en-US" sz="5400" b="0"/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/>
              <a:t>Part 1 : </a:t>
            </a:r>
            <a:r>
              <a:rPr lang="en-US" sz="2400" smtClean="0"/>
              <a:t>What </a:t>
            </a:r>
            <a:r>
              <a:rPr lang="en-US" sz="2400"/>
              <a:t>will be delivered in the Increment resulting from the upcoming Sprint?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Part 2 : How </a:t>
            </a:r>
            <a:r>
              <a:rPr lang="en-US" sz="2400"/>
              <a:t>will the work needed to deliver the Increment be achieved? </a:t>
            </a:r>
            <a:r>
              <a:rPr lang="en-US" sz="2400" b="0" smtClean="0"/>
              <a:t> </a:t>
            </a:r>
          </a:p>
        </p:txBody>
      </p:sp>
      <p:pic>
        <p:nvPicPr>
          <p:cNvPr id="5" name="Picture 5" descr="j0090344[1]"/>
          <p:cNvPicPr>
            <a:picLocks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6445" y="9488"/>
            <a:ext cx="1268553" cy="8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Planning Meeting Flow</a:t>
            </a:r>
            <a:endParaRPr lang="vi-VN" cap="al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5700" y="1118750"/>
            <a:ext cx="84201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j0090344[1]"/>
          <p:cNvPicPr>
            <a:picLocks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6445" y="9488"/>
            <a:ext cx="1268553" cy="8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Planning Meeting (part 1)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92887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Purpose</a:t>
            </a:r>
            <a:r>
              <a:rPr lang="en-US" sz="2800" b="0"/>
              <a:t>: To identify the Product Backlog that will most likely be worked on during the Sprint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/>
              <a:t>Outcome</a:t>
            </a:r>
            <a:r>
              <a:rPr lang="en-US" sz="2800" b="0"/>
              <a:t>: Sprint Goal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Activities</a:t>
            </a:r>
            <a:r>
              <a:rPr lang="en-US" sz="2800" b="0" smtClean="0"/>
              <a:t>: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Product </a:t>
            </a:r>
            <a:r>
              <a:rPr lang="en-US" sz="2400" b="0"/>
              <a:t>Owner presents the ordered Product Backlog. </a:t>
            </a:r>
          </a:p>
          <a:p>
            <a:pPr marL="803275" lvl="4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r>
              <a:rPr lang="en-US" sz="2400" b="0" smtClean="0"/>
              <a:t>The </a:t>
            </a:r>
            <a:r>
              <a:rPr lang="en-US" sz="2400" b="0"/>
              <a:t>Development Team works with the Product Owner until it understands the Product Backlog. </a:t>
            </a:r>
          </a:p>
          <a:p>
            <a:pPr marL="803275" lvl="4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r>
              <a:rPr lang="en-US" sz="2400" b="0" smtClean="0"/>
              <a:t>Analysis </a:t>
            </a:r>
            <a:r>
              <a:rPr lang="en-US" sz="2400" b="0"/>
              <a:t>&amp; decomposition may be required.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The </a:t>
            </a:r>
            <a:r>
              <a:rPr lang="en-US" sz="2400" b="0"/>
              <a:t>Development Team selects Product Backlog items it believes can be delivered in the upcoming Sprint. This is a forecast.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A </a:t>
            </a:r>
            <a:r>
              <a:rPr lang="en-US" sz="2400" b="0"/>
              <a:t>Sprint Goal is crafted. </a:t>
            </a:r>
          </a:p>
        </p:txBody>
      </p:sp>
      <p:pic>
        <p:nvPicPr>
          <p:cNvPr id="5" name="Picture 5" descr="j0090344[1]"/>
          <p:cNvPicPr>
            <a:picLocks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6445" y="9488"/>
            <a:ext cx="1268553" cy="8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WHAT ‘S sprint goal?</a:t>
            </a:r>
            <a:endParaRPr lang="vi-VN" cap="al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1012000"/>
            <a:ext cx="8636000" cy="745548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A </a:t>
            </a:r>
            <a:r>
              <a:rPr lang="en-US" sz="2800" b="0"/>
              <a:t>Sprint’s Goal is fixed and may not change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5838" y="1959429"/>
            <a:ext cx="71723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C:\Documents and Settings\Rmonge.RADVIEW\Application Data\Microsoft\Media Catalog\Downloaded Clips\cl66\j0257035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7703000" y="37805"/>
            <a:ext cx="1382459" cy="7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OF AGILE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vi-VN" cap="all" smtClean="0"/>
          </a:p>
        </p:txBody>
      </p:sp>
      <p:pic>
        <p:nvPicPr>
          <p:cNvPr id="15" name="Picture 5" descr="Top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775" y="1483396"/>
            <a:ext cx="6967728" cy="2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32"/>
          <p:cNvGrpSpPr/>
          <p:nvPr/>
        </p:nvGrpSpPr>
        <p:grpSpPr>
          <a:xfrm>
            <a:off x="1143084" y="1658687"/>
            <a:ext cx="6682747" cy="3580289"/>
            <a:chOff x="869959" y="1658687"/>
            <a:chExt cx="7251204" cy="3685858"/>
          </a:xfrm>
        </p:grpSpPr>
        <p:sp>
          <p:nvSpPr>
            <p:cNvPr id="17" name="AutoShape 7"/>
            <p:cNvSpPr>
              <a:spLocks noChangeArrowheads="1"/>
            </p:cNvSpPr>
            <p:nvPr/>
          </p:nvSpPr>
          <p:spPr bwMode="auto">
            <a:xfrm>
              <a:off x="905109" y="1658687"/>
              <a:ext cx="7141359" cy="3580289"/>
            </a:xfrm>
            <a:prstGeom prst="roundRect">
              <a:avLst>
                <a:gd name="adj" fmla="val 1194"/>
              </a:avLst>
            </a:prstGeom>
            <a:solidFill>
              <a:srgbClr val="FFFFFF">
                <a:alpha val="70000"/>
              </a:srgb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8" name="Picture 8" descr="Main_Canvas"/>
            <p:cNvPicPr>
              <a:picLocks noChangeArrowheads="1"/>
            </p:cNvPicPr>
            <p:nvPr/>
          </p:nvPicPr>
          <p:blipFill>
            <a:blip r:embed="rId3" cstate="print"/>
            <a:srcRect t="56190"/>
            <a:stretch>
              <a:fillRect/>
            </a:stretch>
          </p:blipFill>
          <p:spPr bwMode="auto">
            <a:xfrm>
              <a:off x="869959" y="1661703"/>
              <a:ext cx="7251204" cy="3682842"/>
            </a:xfrm>
            <a:prstGeom prst="rect">
              <a:avLst/>
            </a:prstGeom>
            <a:noFill/>
          </p:spPr>
        </p:pic>
      </p:grp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1453221" y="3914640"/>
            <a:ext cx="1005840" cy="1005920"/>
            <a:chOff x="2870" y="1003"/>
            <a:chExt cx="914" cy="888"/>
          </a:xfrm>
        </p:grpSpPr>
        <p:pic>
          <p:nvPicPr>
            <p:cNvPr id="29" name="Picture 10" descr="gel jelly green circle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70" y="1003"/>
              <a:ext cx="914" cy="888"/>
            </a:xfrm>
            <a:prstGeom prst="rect">
              <a:avLst/>
            </a:prstGeom>
            <a:noFill/>
          </p:spPr>
        </p:pic>
        <p:pic>
          <p:nvPicPr>
            <p:cNvPr id="30" name="Picture 11" descr="GEL Checkmark check mark MS-green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57" y="1247"/>
              <a:ext cx="498" cy="484"/>
            </a:xfrm>
            <a:prstGeom prst="rect">
              <a:avLst/>
            </a:prstGeom>
            <a:noFill/>
          </p:spPr>
        </p:pic>
      </p:grpSp>
      <p:grpSp>
        <p:nvGrpSpPr>
          <p:cNvPr id="20" name="Group 12"/>
          <p:cNvGrpSpPr>
            <a:grpSpLocks/>
          </p:cNvGrpSpPr>
          <p:nvPr/>
        </p:nvGrpSpPr>
        <p:grpSpPr bwMode="auto">
          <a:xfrm>
            <a:off x="1451756" y="1850017"/>
            <a:ext cx="1005840" cy="1005920"/>
            <a:chOff x="1782" y="1312"/>
            <a:chExt cx="916" cy="889"/>
          </a:xfrm>
        </p:grpSpPr>
        <p:pic>
          <p:nvPicPr>
            <p:cNvPr id="27" name="Picture 13" descr="gel jelly blue lit circle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82" y="1312"/>
              <a:ext cx="916" cy="889"/>
            </a:xfrm>
            <a:prstGeom prst="rect">
              <a:avLst/>
            </a:prstGeom>
            <a:noFill/>
          </p:spPr>
        </p:pic>
        <p:pic>
          <p:nvPicPr>
            <p:cNvPr id="28" name="Picture 14" descr="GEL Checkmark check mark MS-blue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72" y="1519"/>
              <a:ext cx="499" cy="485"/>
            </a:xfrm>
            <a:prstGeom prst="rect">
              <a:avLst/>
            </a:prstGeom>
            <a:noFill/>
          </p:spPr>
        </p:pic>
      </p:grp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1451756" y="2883083"/>
            <a:ext cx="1005840" cy="1005920"/>
            <a:chOff x="3887" y="1092"/>
            <a:chExt cx="916" cy="889"/>
          </a:xfrm>
        </p:grpSpPr>
        <p:pic>
          <p:nvPicPr>
            <p:cNvPr id="25" name="Picture 16" descr="gel jelly purple circle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87" y="1092"/>
              <a:ext cx="916" cy="889"/>
            </a:xfrm>
            <a:prstGeom prst="rect">
              <a:avLst/>
            </a:prstGeom>
            <a:noFill/>
          </p:spPr>
        </p:pic>
        <p:pic>
          <p:nvPicPr>
            <p:cNvPr id="26" name="Picture 17" descr="GEL Checkmark check mark amethyst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074" y="1326"/>
              <a:ext cx="499" cy="485"/>
            </a:xfrm>
            <a:prstGeom prst="rect">
              <a:avLst/>
            </a:prstGeom>
            <a:noFill/>
          </p:spPr>
        </p:pic>
      </p:grp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2623433" y="2133545"/>
            <a:ext cx="4905518" cy="42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9206097" algn="ctr" rotWithShape="0">
              <a:srgbClr val="FFFF99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800" b="1" i="1" kern="0" smtClean="0">
                <a:solidFill>
                  <a:srgbClr val="211E81"/>
                </a:solidFill>
                <a:ea typeface="Arial Unicode MS" pitchFamily="34" charset="-128"/>
                <a:cs typeface="Arial Unicode MS" pitchFamily="34" charset="-128"/>
              </a:rPr>
              <a:t>Agile Development Methodoly </a:t>
            </a:r>
            <a:endParaRPr kumimoji="0" lang="vi-VN" sz="2800" b="1" i="1" u="none" strike="noStrike" kern="0" cap="none" spc="0" normalizeH="0" baseline="0" noProof="0" dirty="0" smtClean="0">
              <a:ln>
                <a:noFill/>
              </a:ln>
              <a:solidFill>
                <a:srgbClr val="211E81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2623433" y="3168118"/>
            <a:ext cx="4904268" cy="42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9206097" algn="ctr" rotWithShape="0">
              <a:srgbClr val="FFFF99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1" kern="0" smtClean="0">
                <a:solidFill>
                  <a:srgbClr val="4B2D66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rPr>
              <a:t>Original SCRUM framework </a:t>
            </a:r>
            <a:r>
              <a:rPr kumimoji="0" lang="vi-VN" sz="2800" b="1" i="1" u="none" strike="noStrike" kern="0" cap="none" spc="0" normalizeH="0" baseline="0" noProof="0" smtClean="0">
                <a:ln>
                  <a:noFill/>
                </a:ln>
                <a:solidFill>
                  <a:srgbClr val="4B2D66"/>
                </a:solidFill>
                <a:effectLst/>
                <a:uLnTx/>
                <a:uFillTx/>
                <a:latin typeface="Calibri" pitchFamily="34" charset="0"/>
                <a:ea typeface="Arial Unicode MS" pitchFamily="34" charset="-128"/>
                <a:cs typeface="Calibri" pitchFamily="34" charset="0"/>
              </a:rPr>
              <a:t> </a:t>
            </a:r>
            <a:endParaRPr kumimoji="0" lang="vi-VN" sz="2800" b="1" i="1" u="none" strike="noStrike" kern="0" cap="none" spc="0" normalizeH="0" baseline="0" noProof="0" dirty="0" smtClean="0">
              <a:ln>
                <a:noFill/>
              </a:ln>
              <a:solidFill>
                <a:srgbClr val="4B2D66"/>
              </a:solidFill>
              <a:effectLst/>
              <a:uLnTx/>
              <a:uFillTx/>
              <a:latin typeface="Calibri" pitchFamily="34" charset="0"/>
              <a:ea typeface="Arial Unicode MS" pitchFamily="34" charset="-128"/>
              <a:cs typeface="Calibri" pitchFamily="34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623433" y="4201184"/>
            <a:ext cx="4905517" cy="42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8398" dir="9206097" algn="ctr" rotWithShape="0">
              <a:srgbClr val="FFFF99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defTabSz="914400">
              <a:lnSpc>
                <a:spcPts val="2600"/>
              </a:lnSpc>
              <a:defRPr/>
            </a:pPr>
            <a:r>
              <a:rPr lang="en-US" sz="2800" b="1" i="1" kern="0" smtClean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rPr>
              <a:t>Sumary &amp; Discussion</a:t>
            </a:r>
            <a:endParaRPr kumimoji="0" lang="vi-VN" sz="2800" b="1" i="1" u="none" strike="noStrike" kern="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Arial Unicode MS" pitchFamily="34" charset="-128"/>
              <a:cs typeface="Calibri" pitchFamily="34" charset="0"/>
            </a:endParaRPr>
          </a:p>
        </p:txBody>
      </p:sp>
      <p:pic>
        <p:nvPicPr>
          <p:cNvPr id="32" name="Picture 31" descr="MSN icon calendar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562" b="30146"/>
          <a:stretch>
            <a:fillRect/>
          </a:stretch>
        </p:blipFill>
        <p:spPr bwMode="auto">
          <a:xfrm>
            <a:off x="8121163" y="0"/>
            <a:ext cx="947696" cy="1010653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Planning Meeting (part 2)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928875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Purpose</a:t>
            </a:r>
            <a:r>
              <a:rPr lang="en-US" sz="2800" b="0"/>
              <a:t>: The Development Team determines how to do the work selected in part 1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/>
              <a:t>Outcome</a:t>
            </a:r>
            <a:r>
              <a:rPr lang="en-US" sz="2800" b="0"/>
              <a:t>: Sprint </a:t>
            </a:r>
            <a:r>
              <a:rPr lang="en-US" sz="2800" b="0" smtClean="0"/>
              <a:t>Backlog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Activities</a:t>
            </a:r>
            <a:r>
              <a:rPr lang="en-US" sz="2800" b="0" smtClean="0"/>
              <a:t>: </a:t>
            </a:r>
            <a:endParaRPr lang="en-US" sz="2800" b="0"/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The </a:t>
            </a:r>
            <a:r>
              <a:rPr lang="en-US" sz="2400" b="0"/>
              <a:t>Development Team probably starts by thinking on the design for what it thinks it can do. And proceeds with how it will develop the design.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The </a:t>
            </a:r>
            <a:r>
              <a:rPr lang="en-US" sz="2400" b="0"/>
              <a:t>Sprint Backlog is the selected Product Backlog and a plan for delivering it.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The </a:t>
            </a:r>
            <a:r>
              <a:rPr lang="en-US" sz="2400" b="0"/>
              <a:t>Product Owner may be required to clarify and make design tradeoff’s. Product Backlog may be returned or additional Product Backlog requested by the Development Team. </a:t>
            </a:r>
          </a:p>
        </p:txBody>
      </p:sp>
      <p:pic>
        <p:nvPicPr>
          <p:cNvPr id="5" name="Picture 5" descr="j0090344[1]"/>
          <p:cNvPicPr>
            <a:picLocks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66445" y="9488"/>
            <a:ext cx="1268553" cy="80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WHAT ‘S sprint BACKLOG?</a:t>
            </a:r>
            <a:endParaRPr lang="vi-VN" cap="al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1012000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Selected </a:t>
            </a:r>
            <a:r>
              <a:rPr lang="en-US" sz="2800" b="0"/>
              <a:t>Product Backlog items and a plan to deliver them are the Sprint Backlog.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Product </a:t>
            </a:r>
            <a:r>
              <a:rPr lang="en-US" sz="2800" b="0"/>
              <a:t>Backlog Items are often decomposed as acceptance tests.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Larger </a:t>
            </a:r>
            <a:r>
              <a:rPr lang="en-US" sz="2800" b="0"/>
              <a:t>items may be decomposed later, during the Sprint itself.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Work </a:t>
            </a:r>
            <a:r>
              <a:rPr lang="en-US" sz="2800" b="0"/>
              <a:t>for the Sprint emerges.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Work </a:t>
            </a:r>
            <a:r>
              <a:rPr lang="en-US" sz="2800" b="0"/>
              <a:t>remaining is updated daily.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Development </a:t>
            </a:r>
            <a:r>
              <a:rPr lang="en-US" sz="2800" b="0"/>
              <a:t>Team members may modify the Sprint Backlog anytime. </a:t>
            </a:r>
            <a:r>
              <a:rPr lang="en-US" sz="2800" b="0" smtClean="0"/>
              <a:t>     </a:t>
            </a:r>
            <a:endParaRPr lang="en-US" sz="2800" b="0"/>
          </a:p>
        </p:txBody>
      </p:sp>
      <p:pic>
        <p:nvPicPr>
          <p:cNvPr id="8" name="Content Placeholder 4" descr="Picture9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flipH="1">
            <a:off x="7730836" y="-11876"/>
            <a:ext cx="1385713" cy="86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BACKLOG SAMPLE</a:t>
            </a:r>
            <a:endParaRPr lang="vi-VN" cap="all" dirty="0"/>
          </a:p>
        </p:txBody>
      </p:sp>
      <p:pic>
        <p:nvPicPr>
          <p:cNvPr id="52226" name="Picture 2" descr="https://confluence.atlassian.com/download/attachments/313464164/gh_6-0-5_plan-mode.png?version=1&amp;modificationDate=1349837924222&amp;api=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721" y="1021922"/>
            <a:ext cx="6773033" cy="508295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6" name="Content Placeholder 4" descr="Picture9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 flipH="1">
            <a:off x="7730836" y="-11876"/>
            <a:ext cx="1385713" cy="86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DAILY SCRUM</a:t>
            </a:r>
            <a:endParaRPr lang="vi-VN" cap="all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3839" y="3128869"/>
            <a:ext cx="5636161" cy="347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99" y="881375"/>
            <a:ext cx="8671625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Three </a:t>
            </a:r>
            <a:r>
              <a:rPr lang="en-US" sz="2800" b="0"/>
              <a:t>questions provide grist for inspecting progress </a:t>
            </a:r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Inspect </a:t>
            </a:r>
            <a:r>
              <a:rPr lang="en-US" sz="2800" b="0"/>
              <a:t>progress toward the Sprint Goal </a:t>
            </a:r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15 </a:t>
            </a:r>
            <a:r>
              <a:rPr lang="en-US" sz="2800" b="0"/>
              <a:t>minute daily meeting </a:t>
            </a:r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/>
              <a:t>Consistent place and time </a:t>
            </a:r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endParaRPr lang="en-US" sz="2800" b="0"/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endParaRPr lang="en-US" sz="2800" b="0"/>
          </a:p>
        </p:txBody>
      </p:sp>
      <p:pic>
        <p:nvPicPr>
          <p:cNvPr id="7" name="Picture 2" descr="F:\Clipart\Cartoons\Cartmenp\CMENO074.WMF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41449" y="0"/>
            <a:ext cx="1325789" cy="84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Monitoring Sprint Progress</a:t>
            </a:r>
            <a:endParaRPr lang="vi-VN" cap="all" dirty="0"/>
          </a:p>
        </p:txBody>
      </p:sp>
      <p:pic>
        <p:nvPicPr>
          <p:cNvPr id="57350" name="Picture 6" descr="https://jira.atlassian.com/secure/attachment/38953/Screenshot-Ticker%20%26amp%3B%20NLE%20-%20Task%20Board%20-%20Vizrt%20JIRA%20Browser%20Title%20B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6" y="1040311"/>
            <a:ext cx="6034286" cy="356190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57348" name="Picture 4" descr="https://answers.atlassian.com/upfiles/agile_chart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6894" y="2660691"/>
            <a:ext cx="6068982" cy="354787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8" name="Picture 61" descr="stocks line graph chart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8278296" y="6467"/>
            <a:ext cx="778347" cy="7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1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REVIEW</a:t>
            </a:r>
            <a:endParaRPr lang="vi-VN" cap="all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8375" y="869500"/>
            <a:ext cx="8636000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Purpose</a:t>
            </a:r>
            <a:r>
              <a:rPr lang="en-US" sz="2800" b="0"/>
              <a:t>: </a:t>
            </a:r>
            <a:r>
              <a:rPr lang="en-US" sz="2800" b="0" smtClean="0"/>
              <a:t>Scrum </a:t>
            </a:r>
            <a:r>
              <a:rPr lang="en-US" sz="2800" b="0"/>
              <a:t>Team and stakeholders inspect the Increment </a:t>
            </a:r>
            <a:r>
              <a:rPr lang="en-US" b="0" smtClean="0"/>
              <a:t> </a:t>
            </a:r>
            <a:endParaRPr lang="en-US" b="0"/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/>
              <a:t>Outcome</a:t>
            </a:r>
            <a:r>
              <a:rPr lang="en-US" sz="2800" b="0"/>
              <a:t>: </a:t>
            </a:r>
            <a:r>
              <a:rPr lang="en-US" sz="2800" b="0" smtClean="0"/>
              <a:t>Updated </a:t>
            </a:r>
            <a:r>
              <a:rPr lang="en-US" sz="2800" b="0"/>
              <a:t>Product Backlog </a:t>
            </a:r>
            <a:r>
              <a:rPr lang="en-US" b="0" smtClean="0"/>
              <a:t> </a:t>
            </a:r>
            <a:endParaRPr lang="en-US" b="0"/>
          </a:p>
          <a:p>
            <a:pPr marL="261938" lvl="2" indent="-261938" defTabSz="457200" fontAlgn="base">
              <a:spcBef>
                <a:spcPts val="10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i="1" smtClean="0"/>
              <a:t>Activities</a:t>
            </a:r>
            <a:r>
              <a:rPr lang="en-US" sz="2800" b="0" smtClean="0"/>
              <a:t>: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Restore </a:t>
            </a:r>
            <a:r>
              <a:rPr lang="en-US" sz="2400"/>
              <a:t>undone Product Backlog,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Rearrange </a:t>
            </a:r>
            <a:r>
              <a:rPr lang="en-US" sz="2400"/>
              <a:t>Product Backlog,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Reformulate </a:t>
            </a:r>
            <a:r>
              <a:rPr lang="en-US" sz="2400"/>
              <a:t>development team,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Add </a:t>
            </a:r>
            <a:r>
              <a:rPr lang="en-US" sz="2400"/>
              <a:t>more Scrum Teams, </a:t>
            </a:r>
          </a:p>
          <a:p>
            <a:pPr marL="531813" lvl="3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smtClean="0"/>
              <a:t>Release </a:t>
            </a:r>
            <a:r>
              <a:rPr lang="en-US" sz="2400"/>
              <a:t>one or more increments of functionality </a:t>
            </a:r>
          </a:p>
          <a:p>
            <a:pPr marL="803275" lvl="4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r>
              <a:rPr lang="en-US" sz="2400" b="0" smtClean="0"/>
              <a:t>Transparency is required; </a:t>
            </a:r>
          </a:p>
          <a:p>
            <a:pPr marL="803275" lvl="4" indent="-261938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r>
              <a:rPr lang="en-US" sz="2400" b="0" smtClean="0"/>
              <a:t>The Increment must be Done, i.e. potentially shippable, or usable by stakeholders </a:t>
            </a:r>
          </a:p>
        </p:txBody>
      </p:sp>
      <p:pic>
        <p:nvPicPr>
          <p:cNvPr id="5" name="Picture 4" descr="Live meeting group at tabl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7744022" y="10436"/>
            <a:ext cx="1382036" cy="82296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Sprint Retrospective</a:t>
            </a:r>
            <a:endParaRPr lang="vi-VN" cap="al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99" y="988250"/>
            <a:ext cx="8671625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Scrum </a:t>
            </a:r>
            <a:r>
              <a:rPr lang="en-US" sz="2800" b="0"/>
              <a:t>Team inspects how the last Sprint went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Scrum </a:t>
            </a:r>
            <a:r>
              <a:rPr lang="en-US" sz="2800" b="0"/>
              <a:t>Team selects actionable improvements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800" b="0" smtClean="0"/>
              <a:t>Scrum </a:t>
            </a:r>
            <a:r>
              <a:rPr lang="en-US" sz="2800" b="0"/>
              <a:t>Team implements improvements for next Sprint(s) </a:t>
            </a:r>
            <a:r>
              <a:rPr lang="en-US" sz="2800" b="0" smtClean="0"/>
              <a:t> </a:t>
            </a:r>
            <a:endParaRPr lang="en-US" sz="2800" b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endParaRPr lang="en-US" sz="2800" b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5264" y="2854123"/>
            <a:ext cx="5632704" cy="363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7" name="Picture 22" descr="OFC Enterprise 2 men woman meeting happy smil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7749095" y="-47499"/>
            <a:ext cx="1383030" cy="93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ORIGINAL SCRUM FRAMEWORK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Definition of “Done”</a:t>
            </a:r>
            <a:endParaRPr lang="vi-VN" cap="al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6499" y="1107000"/>
            <a:ext cx="8671625" cy="5202822"/>
          </a:xfrm>
        </p:spPr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Have </a:t>
            </a:r>
            <a:r>
              <a:rPr lang="en-US" sz="2400" b="0"/>
              <a:t>a complete Definition of Done that mirrors “ready to ship”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Ensure </a:t>
            </a:r>
            <a:r>
              <a:rPr lang="en-US" sz="2400" b="0"/>
              <a:t>that the Definition of Done optimizes maintainability, sustainability and enhanceability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Adhere </a:t>
            </a:r>
            <a:r>
              <a:rPr lang="en-US" sz="2400" b="0"/>
              <a:t>to done at least every Sprint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Adhere </a:t>
            </a:r>
            <a:r>
              <a:rPr lang="en-US" sz="2400" b="0"/>
              <a:t>more often than every Sprint to avoid surprises at Sprint end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 smtClean="0"/>
              <a:t>Done </a:t>
            </a:r>
            <a:r>
              <a:rPr lang="en-US" sz="2400" b="0"/>
              <a:t>is for the entire product, not just </a:t>
            </a:r>
            <a:r>
              <a:rPr lang="en-US" sz="2400" b="0" smtClean="0"/>
              <a:t>                                             for </a:t>
            </a:r>
            <a:r>
              <a:rPr lang="en-US" sz="2400" b="0"/>
              <a:t>a Scrum Team’s Increment </a:t>
            </a:r>
            <a:endParaRPr lang="en-US" sz="2400" b="0" smtClean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2400" b="0"/>
              <a:t>As Scrum Teams mature, </a:t>
            </a:r>
            <a:r>
              <a:rPr lang="en-US" sz="2400" b="0" smtClean="0"/>
              <a:t>definition </a:t>
            </a:r>
            <a:r>
              <a:rPr lang="en-US" sz="2400" b="0"/>
              <a:t>of </a:t>
            </a:r>
            <a:r>
              <a:rPr lang="en-US" sz="2400" b="0" smtClean="0"/>
              <a:t>                                       “</a:t>
            </a:r>
            <a:r>
              <a:rPr lang="en-US" sz="2400" b="0"/>
              <a:t>Done” will expand to include more </a:t>
            </a:r>
            <a:r>
              <a:rPr lang="en-US" sz="2400" b="0" smtClean="0"/>
              <a:t>                                           criteria </a:t>
            </a:r>
            <a:r>
              <a:rPr lang="en-US" sz="2400" b="0"/>
              <a:t>for higher quality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None/>
            </a:pPr>
            <a:r>
              <a:rPr lang="en-US" sz="2400" b="0" smtClean="0"/>
              <a:t>  </a:t>
            </a:r>
            <a:endParaRPr lang="en-US" sz="2400" b="0"/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endParaRPr lang="en-US" sz="2400" b="0"/>
          </a:p>
        </p:txBody>
      </p:sp>
      <p:pic>
        <p:nvPicPr>
          <p:cNvPr id="59394" name="Picture 2" descr="http://i.istockimg.com/file_thumbview_approve/16571056/2/stock-photo-16571056-rubber-stamp-don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56959" y="3773321"/>
            <a:ext cx="3619500" cy="2714626"/>
          </a:xfrm>
          <a:prstGeom prst="rect">
            <a:avLst/>
          </a:prstGeom>
          <a:noFill/>
        </p:spPr>
      </p:pic>
      <p:pic>
        <p:nvPicPr>
          <p:cNvPr id="59398" name="Picture 6" descr="http://kingsenglish.info/wp-content/uploads/2011/11/done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415" b="8320"/>
          <a:stretch>
            <a:fillRect/>
          </a:stretch>
        </p:blipFill>
        <p:spPr bwMode="auto">
          <a:xfrm>
            <a:off x="7951390" y="23050"/>
            <a:ext cx="1176110" cy="76640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en-US" dirty="0"/>
          </a:p>
        </p:txBody>
      </p:sp>
      <p:pic>
        <p:nvPicPr>
          <p:cNvPr id="3" name="Picture 2" descr="Picture1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842" y="3951465"/>
            <a:ext cx="3068357" cy="2848206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2890038" y="59545"/>
            <a:ext cx="6193152" cy="1017431"/>
          </a:xfrm>
          <a:prstGeom prst="rect">
            <a:avLst/>
          </a:prstGeom>
        </p:spPr>
        <p:txBody>
          <a:bodyPr/>
          <a:lstStyle/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“A round man cannot be expected to fit in a square hole right away. He must have time to modify his shaped. </a:t>
            </a:r>
          </a:p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- Mark Twain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26014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DO YOU HAVE A CORRECT ANSWER ?</a:t>
            </a:r>
            <a:endParaRPr lang="vi-VN" cap="all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3764" y="1064501"/>
          <a:ext cx="7821222" cy="5223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492"/>
                <a:gridCol w="1032720"/>
                <a:gridCol w="997010"/>
              </a:tblGrid>
              <a:tr h="4553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True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False</a:t>
                      </a:r>
                      <a:endParaRPr lang="en-US"/>
                    </a:p>
                  </a:txBody>
                  <a:tcPr anchor="ctr"/>
                </a:tc>
              </a:tr>
              <a:tr h="56143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teams do very little planning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>
                        <a:solidFill>
                          <a:srgbClr val="1A485A"/>
                        </a:solidFill>
                      </a:endParaRPr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is not suited for fixed bid projects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Models like PMI and PRINCE2 are more suited to high-risk projects than agile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Developers do not have the people skills needed to talk to customers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Moving people between projects helps spread expertise and improves the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teams don’t create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Some people need to be told what to 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Scrum meetings be replaced by emailed status reports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In SCRUM,</a:t>
                      </a:r>
                      <a:r>
                        <a:rPr lang="en-US" sz="1800" b="0" kern="1200" baseline="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we can change anytime we want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rgbClr val="1A485A"/>
                          </a:solidFill>
                          <a:sym typeface="Wingdings"/>
                        </a:rPr>
                        <a:t></a:t>
                      </a:r>
                      <a:endParaRPr lang="en-US" sz="24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53450" y="11874"/>
            <a:ext cx="1077960" cy="8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OF AGILE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WARM UP</a:t>
            </a:r>
            <a:endParaRPr lang="vi-VN" cap="all" smtClean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593764" y="1064501"/>
          <a:ext cx="7821222" cy="521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492"/>
                <a:gridCol w="1032720"/>
                <a:gridCol w="997010"/>
              </a:tblGrid>
              <a:tr h="4553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True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False</a:t>
                      </a:r>
                      <a:endParaRPr lang="en-US"/>
                    </a:p>
                  </a:txBody>
                  <a:tcPr anchor="ctr"/>
                </a:tc>
              </a:tr>
              <a:tr h="56143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teams do very little planning </a:t>
                      </a:r>
                      <a:r>
                        <a:rPr lang="en-US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is not suited for fixed bid projects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Models like PMI and PRINCE2 are more suited to high-risk projects than agile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Developers do not have the people skills needed to talk to customers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Moving people between projects helps spread expertise and improves the 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Agile teams don’t create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Some people need to be told what to 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Scrum meetings be replaced by emailed status reports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45538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In SCRUM,</a:t>
                      </a:r>
                      <a:r>
                        <a:rPr lang="en-US" sz="1800" b="0" kern="1200" baseline="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0" kern="1200" smtClean="0">
                          <a:solidFill>
                            <a:srgbClr val="44606D"/>
                          </a:solidFill>
                          <a:latin typeface="+mn-lt"/>
                          <a:ea typeface="Verdana" pitchFamily="34" charset="0"/>
                          <a:cs typeface="Arial" pitchFamily="34" charset="0"/>
                        </a:rPr>
                        <a:t>we can change anytime we want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53450" y="11874"/>
            <a:ext cx="1077960" cy="8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2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12813" y="0"/>
            <a:ext cx="854403" cy="84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Common Failures with Scrum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Misunderstanding what Scrum is </a:t>
            </a:r>
            <a:r>
              <a:rPr lang="en-US" sz="3200" b="0" smtClean="0"/>
              <a:t> (and </a:t>
            </a:r>
            <a:r>
              <a:rPr lang="en-US" sz="3200" b="0"/>
              <a:t>is not)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Software not tested at end of sprint  </a:t>
            </a:r>
            <a:r>
              <a:rPr lang="en-US" sz="3200" b="0" smtClean="0"/>
              <a:t>(definition </a:t>
            </a:r>
            <a:r>
              <a:rPr lang="en-US" sz="3200" b="0"/>
              <a:t>of Done)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Backlog not ready at beginning of sprint (definition of Ready)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Lack of facilitation or bad facilitation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Lack of management support </a:t>
            </a:r>
          </a:p>
          <a:p>
            <a:pPr marL="261938" lvl="2" indent="-261938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sz="3200" b="0"/>
              <a:t>Lack of client, customer, or end user support</a:t>
            </a:r>
            <a:endParaRPr lang="en-US" sz="3200" b="0" dirty="0"/>
          </a:p>
        </p:txBody>
      </p:sp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Questions to Ask when Choosing AGILE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5202822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/>
              <a:t>Will the user(s) participate in the project</a:t>
            </a:r>
            <a:r>
              <a:rPr lang="en-US" sz="2000" dirty="0" smtClean="0"/>
              <a:t>?</a:t>
            </a:r>
          </a:p>
          <a:p>
            <a:pPr marL="344488" indent="0">
              <a:spcBef>
                <a:spcPts val="100"/>
              </a:spcBef>
              <a:buNone/>
            </a:pPr>
            <a:r>
              <a:rPr lang="en-US" sz="1800" i="1" dirty="0"/>
              <a:t>It is critical that the customer should spend time with the project team to help define the requirements as well as accept each deliverable throughout the entire project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/>
              <a:t>Does the team have the best, the most experienced and disciplined software developers</a:t>
            </a:r>
            <a:r>
              <a:rPr lang="en-US" sz="2000" dirty="0" smtClean="0"/>
              <a:t>?</a:t>
            </a:r>
          </a:p>
          <a:p>
            <a:pPr marL="344488" indent="0">
              <a:spcBef>
                <a:spcPts val="100"/>
              </a:spcBef>
              <a:buNone/>
            </a:pPr>
            <a:r>
              <a:rPr lang="en-US" sz="1800" i="1" dirty="0"/>
              <a:t>Team members must fulfill many roles and be willing to step in as needed to achieve the desired levels of performance and quality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/>
              <a:t>Is the work environment centrally located or distributed</a:t>
            </a:r>
            <a:r>
              <a:rPr lang="en-US" sz="2000" dirty="0" smtClean="0"/>
              <a:t>?</a:t>
            </a:r>
          </a:p>
          <a:p>
            <a:pPr marL="344488" indent="0">
              <a:spcBef>
                <a:spcPts val="100"/>
              </a:spcBef>
              <a:buNone/>
            </a:pPr>
            <a:r>
              <a:rPr lang="en-US" sz="1800" i="1" dirty="0"/>
              <a:t>This method is designed for a small group of people working together in a environment where everybody shares information &amp; knowledge to achieve a common goal.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/>
              <a:t>Does the team receive team-work training</a:t>
            </a:r>
            <a:r>
              <a:rPr lang="en-US" sz="2000" dirty="0" smtClean="0"/>
              <a:t>?</a:t>
            </a:r>
          </a:p>
          <a:p>
            <a:pPr marL="344488" indent="0">
              <a:spcBef>
                <a:spcPts val="100"/>
              </a:spcBef>
              <a:buNone/>
            </a:pPr>
            <a:r>
              <a:rPr lang="en-US" sz="1800" i="1" dirty="0"/>
              <a:t>The nature of the AGILE method is self-organizing, self-empowering so that it is essential for team members to openly and freely share information and solution.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Does </a:t>
            </a:r>
            <a:r>
              <a:rPr lang="en-US" sz="2000" dirty="0"/>
              <a:t>the team continuously learning new things</a:t>
            </a:r>
            <a:r>
              <a:rPr lang="en-US" sz="2000" dirty="0" smtClean="0"/>
              <a:t>?</a:t>
            </a:r>
          </a:p>
          <a:p>
            <a:pPr marL="344488" indent="0">
              <a:spcBef>
                <a:spcPts val="100"/>
              </a:spcBef>
              <a:buNone/>
            </a:pPr>
            <a:r>
              <a:rPr lang="en-US" sz="1800" i="1" dirty="0"/>
              <a:t>These retrospectives will allow the team to modify their process to improve on the next sprint(s) and ensure the project success.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27705" y="-11875"/>
            <a:ext cx="1108043" cy="9155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Are You Using Scrum?</a:t>
            </a:r>
            <a:endParaRPr lang="vi-VN" cap="al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625" y="976375"/>
            <a:ext cx="8964487" cy="5202822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there a recognized Product Owner?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there a Development Team with 3 to 9 members?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there a Scrum Master?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there an ordered Product Backlog?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there a Sprint Backlog that shows remaining work in the Sprint?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each Sprint 1 month or less in duration?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a potentially releasable product Increment produced each Sprint?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Does </a:t>
            </a:r>
            <a:r>
              <a:rPr lang="en-US" sz="2000" dirty="0"/>
              <a:t>the Scrum Team create a plan for the Sprint in a Sprint Planning Meeting?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Does </a:t>
            </a:r>
            <a:r>
              <a:rPr lang="en-US" sz="2000" dirty="0"/>
              <a:t>the Development Team create a plan each day at a Daily Scrum?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Is </a:t>
            </a:r>
            <a:r>
              <a:rPr lang="en-US" sz="2000" dirty="0"/>
              <a:t>the Increment inspected by stakeholders at a Sprint Review? </a:t>
            </a:r>
          </a:p>
          <a:p>
            <a:pPr marL="344488" indent="-344488">
              <a:spcBef>
                <a:spcPts val="1400"/>
              </a:spcBef>
              <a:buFont typeface="Wingdings" pitchFamily="2" charset="2"/>
              <a:buChar char="ü"/>
            </a:pPr>
            <a:r>
              <a:rPr lang="en-US" sz="2000" dirty="0" smtClean="0"/>
              <a:t>Does </a:t>
            </a:r>
            <a:r>
              <a:rPr lang="en-US" sz="2000" dirty="0"/>
              <a:t>the Scrum Team conduct a Sprint Retrospective each Sprint? </a:t>
            </a:r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362607" y="1813"/>
            <a:ext cx="711877" cy="83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 Is Like Your Mother-In-Law</a:t>
            </a:r>
            <a:endParaRPr lang="vi-VN" cap="all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01" y="1332624"/>
            <a:ext cx="5006438" cy="4545653"/>
          </a:xfrm>
        </p:spPr>
        <p:txBody>
          <a:bodyPr/>
          <a:lstStyle/>
          <a:p>
            <a:pPr marL="166688" indent="0" algn="ctr">
              <a:spcBef>
                <a:spcPts val="1800"/>
              </a:spcBef>
              <a:buNone/>
            </a:pPr>
            <a:r>
              <a:rPr lang="en-US" sz="3200" smtClean="0"/>
              <a:t>She </a:t>
            </a:r>
            <a:r>
              <a:rPr lang="en-US" sz="3200"/>
              <a:t>knew her son or daughter could have married better. She intends to help you be good enough. </a:t>
            </a:r>
          </a:p>
          <a:p>
            <a:pPr marL="166688" indent="0" algn="ctr">
              <a:spcBef>
                <a:spcPts val="1800"/>
              </a:spcBef>
              <a:buNone/>
            </a:pPr>
            <a:r>
              <a:rPr lang="en-US" sz="3200"/>
              <a:t>By adopting Scrum, you have just invited her to come live with you. </a:t>
            </a:r>
            <a:endParaRPr lang="en-US" sz="3200" dirty="0"/>
          </a:p>
        </p:txBody>
      </p:sp>
      <p:pic>
        <p:nvPicPr>
          <p:cNvPr id="2053" name="Picture 5" descr="http://www.parenthoodandkids.com/wp-content/uploads/2012/08/Best-Tips-for-Mother-in-Law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7927" y="1546380"/>
            <a:ext cx="3349573" cy="3754888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7945580" y="-151452"/>
            <a:ext cx="1072134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Scrum is small, simple. Using it can be hard</a:t>
            </a:r>
            <a:endParaRPr lang="vi-VN" cap="al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5154" y="995741"/>
            <a:ext cx="6858000" cy="512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</p:pic>
      <p:pic>
        <p:nvPicPr>
          <p:cNvPr id="5" name="Picture 3"/>
          <p:cNvPicPr>
            <a:picLocks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63154" y="-18443"/>
            <a:ext cx="1136382" cy="8503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discussion</a:t>
            </a:r>
            <a:endParaRPr lang="vi-VN" cap="al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1714500"/>
            <a:ext cx="28575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iscussi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481"/>
          <a:stretch>
            <a:fillRect/>
          </a:stretch>
        </p:blipFill>
        <p:spPr bwMode="auto">
          <a:xfrm>
            <a:off x="5897691" y="0"/>
            <a:ext cx="3191822" cy="856724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17523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Which statement best describes the Sprint Review?</a:t>
            </a:r>
            <a:endParaRPr lang="en-US" sz="2000" dirty="0" smtClean="0"/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 It is a review of the team's activities during the Sprint.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It </a:t>
            </a:r>
            <a:r>
              <a:rPr lang="en-US" sz="1800" i="1" dirty="0"/>
              <a:t>is when the Scrum Team and stakeholders inspect the outcome of the Sprint and </a:t>
            </a:r>
            <a:r>
              <a:rPr lang="en-US" sz="1800" i="1" dirty="0" smtClean="0"/>
              <a:t>		figure </a:t>
            </a:r>
            <a:r>
              <a:rPr lang="en-US" sz="1800" i="1" dirty="0"/>
              <a:t>out what to do in the upcoming Sprint.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It </a:t>
            </a:r>
            <a:r>
              <a:rPr lang="en-US" sz="1800" i="1" dirty="0"/>
              <a:t>is a demo at the end of the Sprint for everyone in the organization to provide </a:t>
            </a:r>
            <a:r>
              <a:rPr lang="en-US" sz="1800" i="1" dirty="0" smtClean="0"/>
              <a:t>			feedback </a:t>
            </a:r>
            <a:r>
              <a:rPr lang="en-US" sz="1800" i="1" dirty="0"/>
              <a:t>on the work done.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It </a:t>
            </a:r>
            <a:r>
              <a:rPr lang="en-US" sz="1800" i="1" dirty="0"/>
              <a:t>is used to congratulate the Development Team if it did what it committed to </a:t>
            </a:r>
            <a:r>
              <a:rPr lang="en-US" sz="1800" i="1" dirty="0" smtClean="0"/>
              <a:t>			doing</a:t>
            </a:r>
            <a:r>
              <a:rPr lang="en-US" sz="1800" i="1" dirty="0"/>
              <a:t>, or to punish the Development Team if it failed to meet its commitments.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3025" y="3705649"/>
            <a:ext cx="8964487" cy="2279513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The Scrum Master is responsible for what? (</a:t>
            </a:r>
            <a:r>
              <a:rPr lang="en-US" sz="2000" b="1" dirty="0" err="1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multichoice</a:t>
            </a: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)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4606D"/>
                </a:solidFill>
                <a:effectLst/>
                <a:uLnTx/>
                <a:uFillTx/>
                <a:latin typeface="+mn-lt"/>
                <a:ea typeface="Verdana" pitchFamily="34" charset="0"/>
                <a:cs typeface="Arial" pitchFamily="34" charset="0"/>
              </a:rPr>
              <a:t>		</a:t>
            </a: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 Ensuring that the Development Team IS managed</a:t>
            </a:r>
          </a:p>
          <a:p>
            <a:pPr marL="344488" lvl="0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Running the Daily Scrum</a:t>
            </a:r>
          </a:p>
          <a:p>
            <a:pPr marL="344488" lvl="0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Tracking Development Team Status</a:t>
            </a:r>
          </a:p>
          <a:p>
            <a:pPr marL="344488" lvl="0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Ensuring that Scrum is enacted</a:t>
            </a:r>
          </a:p>
          <a:p>
            <a:pPr marL="344488" lvl="0" fontAlgn="base"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Ensuring that Scrum is understood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457200" marR="0" lvl="2" indent="-457200" algn="l" defTabSz="457200" rtl="0" eaLnBrk="1" fontAlgn="base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0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803" y="51822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703" y="553648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197793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A Scrum Master is keeping a list of open impediments, but it is growing and he/she has been able to resolve only a small portion of the impediments. Which three techniques would be most helpful in this situation?</a:t>
            </a:r>
            <a:endParaRPr lang="en-US" sz="2000" dirty="0" smtClean="0"/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Prioritize the list and work on them in order.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Alert </a:t>
            </a:r>
            <a:r>
              <a:rPr lang="en-US" sz="1800" i="1" dirty="0"/>
              <a:t>management to the impediments and their impact.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Arrange </a:t>
            </a:r>
            <a:r>
              <a:rPr lang="en-US" sz="1800" i="1" dirty="0"/>
              <a:t>a triage meeting with all other project managers.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Discuss </a:t>
            </a:r>
            <a:r>
              <a:rPr lang="en-US" sz="1800" i="1" dirty="0"/>
              <a:t>the absence of management support with the Development Team.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Tell </a:t>
            </a:r>
            <a:r>
              <a:rPr lang="en-US" sz="1800" i="1" dirty="0"/>
              <a:t>the Product Owner that Scrum isn't working.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Consult </a:t>
            </a:r>
            <a:r>
              <a:rPr lang="en-US" sz="1800" i="1" dirty="0"/>
              <a:t>with the Development Team.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16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803" y="23322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703" y="374335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277355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What is the result of Sprint Review?</a:t>
            </a:r>
            <a:endParaRPr lang="en-US" sz="2000" dirty="0" smtClean="0"/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 A completed Sprint Backlog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Critique </a:t>
            </a:r>
            <a:r>
              <a:rPr lang="en-US" sz="1800" i="1" dirty="0"/>
              <a:t>on the development product Increment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Critique </a:t>
            </a:r>
            <a:r>
              <a:rPr lang="en-US" sz="1800" i="1" dirty="0"/>
              <a:t>on the Development Team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Scrum Master's documentation on the Sprint statistics</a:t>
            </a:r>
          </a:p>
          <a:p>
            <a:pPr marL="344488" indent="0">
              <a:spcBef>
                <a:spcPts val="600"/>
              </a:spcBef>
              <a:buNone/>
            </a:pPr>
            <a:r>
              <a:rPr lang="en-US" sz="1800" i="1" dirty="0" smtClean="0"/>
              <a:t>		A </a:t>
            </a:r>
            <a:r>
              <a:rPr lang="en-US" sz="1800" i="1" dirty="0"/>
              <a:t>revised Product Backlog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93025" y="3290025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The Sprint Goal is devised before the sprint-backlog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4606D"/>
                </a:solidFill>
                <a:effectLst/>
                <a:uLnTx/>
                <a:uFillTx/>
                <a:latin typeface="+mn-lt"/>
                <a:ea typeface="Verdana" pitchFamily="34" charset="0"/>
                <a:cs typeface="Arial" pitchFamily="34" charset="0"/>
              </a:rPr>
              <a:t>		 True</a:t>
            </a:r>
          </a:p>
          <a:p>
            <a:pPr marL="344488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ECCF2"/>
              </a:buClr>
              <a:buSzTx/>
              <a:buFont typeface="Wingdings" charset="2"/>
              <a:buNone/>
              <a:tabLst/>
              <a:defRPr/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False</a:t>
            </a: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4606D"/>
                </a:solidFill>
                <a:effectLst/>
                <a:uLnTx/>
                <a:uFillTx/>
                <a:latin typeface="+mn-lt"/>
                <a:ea typeface="Verdana" pitchFamily="34" charset="0"/>
                <a:cs typeface="Arial" pitchFamily="34" charset="0"/>
              </a:rPr>
              <a:t>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457200" marR="0" lvl="2" indent="-457200" algn="l" defTabSz="457200" rtl="0" eaLnBrk="1" fontAlgn="base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SzTx/>
              <a:buFont typeface="Wingdings" pitchFamily="2" charset="2"/>
              <a:buChar char="ü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1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803" y="374533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136043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Who is responsible for updating the work estimates during a Sprint?</a:t>
            </a:r>
            <a:endParaRPr lang="en-US" sz="2000" dirty="0" smtClean="0"/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The Development Team.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Scrum Master.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Product Owner.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most junior member of the Team.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2925" y="2729925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An abnormal termination of a Sprint is called when?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 When it is clear at the end of a Sprint that everything won't be finished.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the Team feels that the work is too hard.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Sales has an important opportunity.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the Product Owner determines that it makes no sense to finish it.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3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578" y="40996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MOTHODOLOGY</a:t>
            </a:r>
            <a:endParaRPr lang="en-US" dirty="0"/>
          </a:p>
        </p:txBody>
      </p:sp>
      <p:pic>
        <p:nvPicPr>
          <p:cNvPr id="3" name="Picture 2" descr="Picture1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842" y="3951465"/>
            <a:ext cx="3068357" cy="2848206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2890038" y="59545"/>
            <a:ext cx="6193152" cy="1017431"/>
          </a:xfrm>
          <a:prstGeom prst="rect">
            <a:avLst/>
          </a:prstGeom>
        </p:spPr>
        <p:txBody>
          <a:bodyPr/>
          <a:lstStyle/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“…as in Rugby, the ball gets passed within the team as it moves as a unit up the field. </a:t>
            </a:r>
          </a:p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Takeuchi-Nonaka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26014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202543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Who has the last say on the order of the Product Backlog?</a:t>
            </a:r>
            <a:endParaRPr lang="en-US" sz="2000" dirty="0" smtClean="0"/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 The Stakeholders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Development Team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Scrum Master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The </a:t>
            </a:r>
            <a:r>
              <a:rPr lang="en-US" sz="1800" i="1" dirty="0"/>
              <a:t>Product Owner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2925" y="2729925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The Product Backlog is ordered by: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 Small items at the top to large items at the bottom.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Safer items at the top to riskier items at the bottom.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Least valuable items at the top to most valuable at the bottom.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Whatever is deemed most appropriate by the Product Owner.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2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678" y="558595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578" y="40996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Placeholder 3"/>
          <p:cNvSpPr txBox="1">
            <a:spLocks/>
          </p:cNvSpPr>
          <p:nvPr/>
        </p:nvSpPr>
        <p:spPr>
          <a:xfrm>
            <a:off x="100950" y="4509200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Development Team membership should change: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Every Sprint to promote shared learning.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Never, because it reduces productivity.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As needed, while taking into account the short term reduction in productivity.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Just as it would on any development team, with no special allowance for changes 			in productivity.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19898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Which two (2) things does the Development Team </a:t>
            </a:r>
            <a:r>
              <a:rPr lang="en-US" sz="2000" dirty="0" smtClean="0"/>
              <a:t>NOT </a:t>
            </a:r>
            <a:r>
              <a:rPr lang="en-US" sz="2000" dirty="0"/>
              <a:t>do during the first Sprint?</a:t>
            </a:r>
            <a:endParaRPr lang="en-US" sz="2000" dirty="0" smtClean="0"/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</a:t>
            </a:r>
            <a:r>
              <a:rPr lang="en-US" sz="1800" i="1" dirty="0"/>
              <a:t>	Deliver an increment of potentially shippable functionality.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Nail </a:t>
            </a:r>
            <a:r>
              <a:rPr lang="en-US" sz="1800" i="1" dirty="0"/>
              <a:t>down the complete architecture and infrastructure.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Develop </a:t>
            </a:r>
            <a:r>
              <a:rPr lang="en-US" sz="1800" i="1" dirty="0"/>
              <a:t>and deliver at least one piece of functionality.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Develop </a:t>
            </a:r>
            <a:r>
              <a:rPr lang="en-US" sz="1800" i="1" dirty="0"/>
              <a:t>a plan for the rest of the project.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2925" y="3109925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What is the primary way a Scrum Master keeps a Development Team working at its highest level of productivity?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By facilitating Development Team decisions and removing impediments.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By ensuring the meetings start and end at the proper time.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By preventing changes to the Backlog once the Sprint begins.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By keeping high value features high in the Product Backlog.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2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678" y="264095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578" y="383835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&amp; DISCUSSION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Self-Check Quiz</a:t>
            </a:r>
            <a:endParaRPr lang="vi-VN" cap="all" dirty="0"/>
          </a:p>
        </p:txBody>
      </p:sp>
      <p:pic>
        <p:nvPicPr>
          <p:cNvPr id="6" name="Picture 22" descr="F:\Clipart\Cartoons\Cartmenp\CMENO077.WMF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8557"/>
          <a:stretch>
            <a:fillRect/>
          </a:stretch>
        </p:blipFill>
        <p:spPr bwMode="auto">
          <a:xfrm>
            <a:off x="8058638" y="24604"/>
            <a:ext cx="9977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778" y="1989809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5000" y="952625"/>
            <a:ext cx="8964487" cy="1351188"/>
          </a:xfrm>
        </p:spPr>
        <p:txBody>
          <a:bodyPr/>
          <a:lstStyle/>
          <a:p>
            <a:pPr marL="344488" indent="-344488"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2000" dirty="0"/>
              <a:t>It is important that the product increment be released to production or shipped to customers at the end of each </a:t>
            </a:r>
            <a:r>
              <a:rPr lang="en-US" sz="2000" dirty="0" smtClean="0"/>
              <a:t>Sprint?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True</a:t>
            </a:r>
          </a:p>
          <a:p>
            <a:pPr marL="344488" indent="0">
              <a:spcBef>
                <a:spcPts val="400"/>
              </a:spcBef>
              <a:buNone/>
            </a:pPr>
            <a:r>
              <a:rPr lang="en-US" sz="1800" i="1" dirty="0" smtClean="0"/>
              <a:t>		False </a:t>
            </a:r>
            <a:endParaRPr lang="en-US" sz="2000" dirty="0"/>
          </a:p>
          <a:p>
            <a:pPr marL="457200" lvl="2" indent="-457200" defTabSz="457200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93025" y="2375650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When is a Sprint over?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4606D"/>
                </a:solidFill>
                <a:effectLst/>
                <a:uLnTx/>
                <a:uFillTx/>
                <a:latin typeface="+mn-lt"/>
                <a:ea typeface="Verdana" pitchFamily="34" charset="0"/>
                <a:cs typeface="Arial" pitchFamily="34" charset="0"/>
              </a:rPr>
              <a:t>	</a:t>
            </a: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When all Product Backlog items meet their definition of done.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the Product Owner says it is done.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all the tasks are completed.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When the </a:t>
            </a:r>
            <a:r>
              <a:rPr lang="en-US" b="1" i="1" dirty="0" err="1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timebox</a:t>
            </a: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 expires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2925" y="4166800"/>
            <a:ext cx="8964487" cy="1351188"/>
          </a:xfrm>
          <a:prstGeom prst="rect">
            <a:avLst/>
          </a:prstGeom>
        </p:spPr>
        <p:txBody>
          <a:bodyPr/>
          <a:lstStyle/>
          <a:p>
            <a:pPr marL="344488" indent="-344488" fontAlgn="base">
              <a:spcBef>
                <a:spcPts val="1400"/>
              </a:spcBef>
              <a:spcAft>
                <a:spcPct val="0"/>
              </a:spcAft>
              <a:buClr>
                <a:srgbClr val="0ECCF2"/>
              </a:buClr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The CEO asks the Development Team to add a "very important" item to the current Sprint. What should the Development Team do?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Add the item to the current Sprint without any adjustments.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Add the item to the current Sprint and drop an item of equal size.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Add the item to the next Sprint.</a:t>
            </a:r>
          </a:p>
          <a:p>
            <a:pPr marL="344488" lvl="0" fontAlgn="base">
              <a:spcBef>
                <a:spcPts val="400"/>
              </a:spcBef>
              <a:spcAft>
                <a:spcPct val="0"/>
              </a:spcAft>
              <a:buClr>
                <a:srgbClr val="0ECCF2"/>
              </a:buClr>
            </a:pPr>
            <a:r>
              <a:rPr lang="en-US" b="1" i="1" dirty="0" smtClean="0">
                <a:solidFill>
                  <a:srgbClr val="44606D"/>
                </a:solidFill>
                <a:ea typeface="Verdana" pitchFamily="34" charset="0"/>
                <a:cs typeface="Arial" pitchFamily="34" charset="0"/>
              </a:rPr>
              <a:t>		Inform the Product Owner so he/she can work with the CEO 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Verdana" pitchFamily="34" charset="0"/>
              <a:cs typeface="Arial" pitchFamily="34" charset="0"/>
            </a:endParaRPr>
          </a:p>
        </p:txBody>
      </p:sp>
      <p:pic>
        <p:nvPicPr>
          <p:cNvPr id="12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678" y="376908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8" descr="GEL Checkmark check mark MS-gr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578" y="5845234"/>
            <a:ext cx="228410" cy="22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 YOU</a:t>
            </a:r>
            <a:endParaRPr lang="en-US" dirty="0"/>
          </a:p>
        </p:txBody>
      </p:sp>
      <p:pic>
        <p:nvPicPr>
          <p:cNvPr id="3" name="Picture 2" descr="Picture1.png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842" y="3951465"/>
            <a:ext cx="3068357" cy="2848206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674421" y="59545"/>
            <a:ext cx="7408769" cy="1017431"/>
          </a:xfrm>
          <a:prstGeom prst="rect">
            <a:avLst/>
          </a:prstGeom>
        </p:spPr>
        <p:txBody>
          <a:bodyPr/>
          <a:lstStyle/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“I am a firm believer in the people. If given the truth, they can be depended upon to meet any [software development] challenge. The great point is to bring them the real facts.” </a:t>
            </a:r>
          </a:p>
          <a:p>
            <a:pPr lvl="0" algn="r">
              <a:spcBef>
                <a:spcPct val="20000"/>
              </a:spcBef>
            </a:pPr>
            <a:r>
              <a:rPr lang="en-US" b="1" i="1" smtClean="0">
                <a:solidFill>
                  <a:srgbClr val="44606D"/>
                </a:solidFill>
              </a:rPr>
              <a:t> Abraham Lincoln</a:t>
            </a:r>
            <a:endParaRPr kumimoji="0" lang="vi-VN" b="1" i="1" u="none" strike="noStrike" kern="1200" cap="none" spc="0" normalizeH="0" baseline="0" noProof="0" dirty="0">
              <a:ln>
                <a:noFill/>
              </a:ln>
              <a:solidFill>
                <a:srgbClr val="44606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26014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669052"/>
      </p:ext>
    </p:extLst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PROCESS ‘S Mindset</a:t>
            </a:r>
            <a:endParaRPr lang="vi-VN" cap="all" dirty="0"/>
          </a:p>
        </p:txBody>
      </p:sp>
      <p:pic>
        <p:nvPicPr>
          <p:cNvPr id="9" name="Picture 8" descr="Modern_Times-911426613-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3" y="1132520"/>
            <a:ext cx="6214110" cy="4572000"/>
          </a:xfrm>
          <a:prstGeom prst="rect">
            <a:avLst/>
          </a:prstGeom>
          <a:effectLst>
            <a:glow rad="101600">
              <a:srgbClr val="41A4CB">
                <a:alpha val="60000"/>
              </a:srgbClr>
            </a:glow>
            <a:reflection blurRad="6350" stA="50000" endA="275" endPos="40000" dist="101600" dir="5400000" sy="-100000" algn="bl" rotWithShape="0"/>
          </a:effectLst>
        </p:spPr>
      </p:pic>
      <p:pic>
        <p:nvPicPr>
          <p:cNvPr id="5" name="Picture 4" descr="Picture3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Agility </a:t>
            </a:r>
            <a:endParaRPr lang="vi-VN" cap="all" dirty="0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430469" y="1221288"/>
            <a:ext cx="8191011" cy="458975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177747" y="2196921"/>
            <a:ext cx="5094201" cy="3530999"/>
          </a:xfrm>
        </p:spPr>
        <p:txBody>
          <a:bodyPr/>
          <a:lstStyle/>
          <a:p>
            <a:pPr marL="0" lvl="2" indent="0" algn="ctr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None/>
            </a:pPr>
            <a:r>
              <a:rPr lang="en-US" sz="2800" i="1" smtClean="0"/>
              <a:t>The </a:t>
            </a:r>
            <a:r>
              <a:rPr lang="en-US" sz="2800" i="1"/>
              <a:t>ability to rapidly and deliberately respond to changing demand, while controlling risk. </a:t>
            </a:r>
          </a:p>
          <a:p>
            <a:pPr marL="0" lvl="2" indent="0" algn="ctr" defTabSz="457200" fontAlgn="base">
              <a:spcBef>
                <a:spcPts val="1200"/>
              </a:spcBef>
              <a:spcAft>
                <a:spcPct val="0"/>
              </a:spcAft>
              <a:buClr>
                <a:srgbClr val="0ECCF2"/>
              </a:buClr>
              <a:buNone/>
            </a:pPr>
            <a:r>
              <a:rPr lang="en-US" sz="2800" i="1" smtClean="0"/>
              <a:t>Flexibility</a:t>
            </a:r>
            <a:r>
              <a:rPr lang="en-US" sz="2800" i="1"/>
              <a:t>, the capacity and capability of rapidly and efficiently adapting</a:t>
            </a:r>
            <a:r>
              <a:rPr lang="en-US" sz="2800" i="1" smtClean="0"/>
              <a:t>.</a:t>
            </a:r>
            <a:endParaRPr lang="en-US" sz="2800" i="1"/>
          </a:p>
        </p:txBody>
      </p:sp>
      <p:pic>
        <p:nvPicPr>
          <p:cNvPr id="6" name="Picture 5" descr="Picture3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Where Are We with Agility? </a:t>
            </a:r>
            <a:endParaRPr lang="vi-VN" cap="all" dirty="0"/>
          </a:p>
        </p:txBody>
      </p:sp>
      <p:pic>
        <p:nvPicPr>
          <p:cNvPr id="7" name="Picture 8" descr="headline quote white wid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626" y="1344876"/>
            <a:ext cx="8053388" cy="443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3213" y="2007550"/>
            <a:ext cx="679132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41379" y="4999510"/>
            <a:ext cx="3764481" cy="307777"/>
          </a:xfrm>
        </p:spPr>
        <p:txBody>
          <a:bodyPr wrap="square">
            <a:spAutoFit/>
          </a:bodyPr>
          <a:lstStyle/>
          <a:p>
            <a:pPr marL="58738" indent="0" algn="r">
              <a:buNone/>
            </a:pPr>
            <a:r>
              <a:rPr lang="en-US" sz="1400" b="0" i="1" smtClean="0"/>
              <a:t>Source</a:t>
            </a:r>
            <a:r>
              <a:rPr lang="en-US" sz="1400" b="0" i="1" dirty="0"/>
              <a:t>: The CHAOS Manifesto, Copyright 2011 </a:t>
            </a:r>
            <a:endParaRPr lang="en-US" sz="1400" b="0" i="1"/>
          </a:p>
        </p:txBody>
      </p:sp>
      <p:pic>
        <p:nvPicPr>
          <p:cNvPr id="8" name="Picture 7" descr="Picture3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AGILE DEVELOPMENT METHODOLOGY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smtClean="0"/>
              <a:t>The Right Process Produces The Right Results </a:t>
            </a:r>
            <a:endParaRPr lang="vi-VN" cap="all" dirty="0"/>
          </a:p>
        </p:txBody>
      </p:sp>
      <p:pic>
        <p:nvPicPr>
          <p:cNvPr id="8" name="Picture 5" descr="headline quote style 5 wid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1000" y="1144800"/>
            <a:ext cx="8477250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3142" y="1577811"/>
            <a:ext cx="7837713" cy="3862596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900" b="0" i="1" smtClean="0"/>
              <a:t>“</a:t>
            </a:r>
            <a:r>
              <a:rPr lang="en-US" sz="2900" i="1" dirty="0"/>
              <a:t>The agile process </a:t>
            </a:r>
            <a:r>
              <a:rPr lang="en-US" sz="2900" b="0" i="1" dirty="0"/>
              <a:t>is the universal remedy for software development project failure. Software applications developed through the agile process have three times the success rate of the traditional waterfall method and a much lower percentage of time and cost overruns. The secret is the trial and error and delivery of the iterative </a:t>
            </a:r>
            <a:r>
              <a:rPr lang="en-US" sz="2900" b="0" i="1"/>
              <a:t>process</a:t>
            </a:r>
            <a:r>
              <a:rPr lang="en-US" sz="2900" b="0" i="1" smtClean="0"/>
              <a:t>.”</a:t>
            </a:r>
          </a:p>
          <a:p>
            <a:pPr marL="0" indent="0">
              <a:buNone/>
            </a:pPr>
            <a:endParaRPr lang="en-US" sz="2000" b="0" i="1" smtClean="0"/>
          </a:p>
          <a:p>
            <a:pPr marL="0" indent="0" algn="r">
              <a:buNone/>
            </a:pPr>
            <a:r>
              <a:rPr lang="en-US" sz="1400" b="0" i="1" smtClean="0"/>
              <a:t>Source</a:t>
            </a:r>
            <a:r>
              <a:rPr lang="en-US" sz="1400" b="0" i="1" dirty="0"/>
              <a:t>: The CHAOS Manifesto, </a:t>
            </a:r>
            <a:r>
              <a:rPr lang="en-US" sz="1400" b="0" i="1"/>
              <a:t>Copyright </a:t>
            </a:r>
            <a:r>
              <a:rPr lang="en-US" sz="1400" b="0" i="1" smtClean="0"/>
              <a:t>2011  </a:t>
            </a:r>
            <a:endParaRPr lang="en-US" sz="1400" b="0" i="1"/>
          </a:p>
        </p:txBody>
      </p:sp>
      <p:pic>
        <p:nvPicPr>
          <p:cNvPr id="6" name="Picture 5" descr="Picture3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8188303" y="-28224"/>
            <a:ext cx="910667" cy="8558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theme/theme1.xml><?xml version="1.0" encoding="utf-8"?>
<a:theme xmlns:a="http://schemas.openxmlformats.org/drawingml/2006/main" name="PycoTheme">
  <a:themeElements>
    <a:clrScheme name="Pyco 1">
      <a:dk1>
        <a:sysClr val="windowText" lastClr="000000"/>
      </a:dk1>
      <a:lt1>
        <a:sysClr val="window" lastClr="FFFFFF"/>
      </a:lt1>
      <a:dk2>
        <a:srgbClr val="45BBED"/>
      </a:dk2>
      <a:lt2>
        <a:srgbClr val="EEECE1"/>
      </a:lt2>
      <a:accent1>
        <a:srgbClr val="45BBE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F81BD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2384</Words>
  <Application>Microsoft Macintosh PowerPoint</Application>
  <PresentationFormat>On-screen Show (4:3)</PresentationFormat>
  <Paragraphs>405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PycoTheme</vt:lpstr>
      <vt:lpstr>PowerPoint Presentation</vt:lpstr>
      <vt:lpstr>OVERVIEW OF AGILE DEVELOPMENT</vt:lpstr>
      <vt:lpstr>OVERVIEW OF AGILE METHODOLOGY</vt:lpstr>
      <vt:lpstr>OVERVIEW OF AGILE METHODOLOGY</vt:lpstr>
      <vt:lpstr>AGILE DEVELOPMENT MOTHODOLOGY</vt:lpstr>
      <vt:lpstr>AGILE DEVELOPMENT METHODOLOGY</vt:lpstr>
      <vt:lpstr>AGILE DEVELOPMENT METHODOLOGY</vt:lpstr>
      <vt:lpstr>AGILE DEVELOPMENT METHODOLOGY</vt:lpstr>
      <vt:lpstr>AGILE DEVELOPMENT METHODOLOGY</vt:lpstr>
      <vt:lpstr>AGILE DEVELOPMENT METHODOLOGY</vt:lpstr>
      <vt:lpstr>AGILE DEVELOPMENT METHODOLOGY</vt:lpstr>
      <vt:lpstr>AGILE DEVELOPMENT METHODOLOGY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ORIGINAL SCRUM FRAMEWORK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SUMMARY &amp; DISCUSSION</vt:lpstr>
      <vt:lpstr>THANK  YOU</vt:lpstr>
      <vt:lpstr>PowerPoint Presentation</vt:lpstr>
    </vt:vector>
  </TitlesOfParts>
  <Company>Pyramid Consulting VN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BERGDOLL</dc:creator>
  <cp:lastModifiedBy>Uyen Huynh</cp:lastModifiedBy>
  <cp:revision>275</cp:revision>
  <dcterms:created xsi:type="dcterms:W3CDTF">2012-03-20T06:24:33Z</dcterms:created>
  <dcterms:modified xsi:type="dcterms:W3CDTF">2015-03-19T02:11:44Z</dcterms:modified>
</cp:coreProperties>
</file>